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1" r:id="rId7"/>
    <p:sldId id="260"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6E86CF-CE93-4945-A0FA-86FE4C32A543}"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E86CF-CE93-4945-A0FA-86FE4C32A543}"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E86CF-CE93-4945-A0FA-86FE4C32A543}"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E86CF-CE93-4945-A0FA-86FE4C32A543}"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E86CF-CE93-4945-A0FA-86FE4C32A543}" type="datetimeFigureOut">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6E86CF-CE93-4945-A0FA-86FE4C32A543}"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6E86CF-CE93-4945-A0FA-86FE4C32A543}" type="datetimeFigureOut">
              <a:rPr lang="en-US" smtClean="0"/>
              <a:t>4/13/2015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6E86CF-CE93-4945-A0FA-86FE4C32A543}" type="datetimeFigureOut">
              <a:rPr lang="en-US" smtClean="0"/>
              <a:t>4/13/2015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E86CF-CE93-4945-A0FA-86FE4C32A543}" type="datetimeFigureOut">
              <a:rPr lang="en-US" smtClean="0"/>
              <a:t>4/13/2015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E86CF-CE93-4945-A0FA-86FE4C32A543}"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E86CF-CE93-4945-A0FA-86FE4C32A543}" type="datetimeFigureOut">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6D193-9CB7-4531-A6EA-A2C1BD7A69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E86CF-CE93-4945-A0FA-86FE4C32A543}" type="datetimeFigureOut">
              <a:rPr lang="en-US" smtClean="0"/>
              <a:t>4/13/2015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6D193-9CB7-4531-A6EA-A2C1BD7A69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286000"/>
            <a:ext cx="4419600" cy="76944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4400" dirty="0" smtClean="0"/>
              <a:t>DC Motors </a:t>
            </a:r>
            <a:endParaRPr lang="en-US" sz="4400" dirty="0"/>
          </a:p>
        </p:txBody>
      </p:sp>
      <p:sp>
        <p:nvSpPr>
          <p:cNvPr id="3" name="TextBox 2"/>
          <p:cNvSpPr txBox="1"/>
          <p:nvPr/>
        </p:nvSpPr>
        <p:spPr>
          <a:xfrm>
            <a:off x="457200" y="4267200"/>
            <a:ext cx="1109791" cy="369332"/>
          </a:xfrm>
          <a:prstGeom prst="rect">
            <a:avLst/>
          </a:prstGeom>
          <a:noFill/>
        </p:spPr>
        <p:txBody>
          <a:bodyPr wrap="none" rtlCol="0">
            <a:spAutoFit/>
          </a:bodyPr>
          <a:lstStyle/>
          <a:p>
            <a:r>
              <a:rPr lang="en-US" dirty="0" smtClean="0"/>
              <a:t>Lecture 7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308324"/>
          </a:xfrm>
          <a:prstGeom prst="rect">
            <a:avLst/>
          </a:prstGeom>
        </p:spPr>
        <p:txBody>
          <a:bodyPr wrap="square">
            <a:spAutoFit/>
          </a:bodyPr>
          <a:lstStyle/>
          <a:p>
            <a:pPr algn="ctr"/>
            <a:r>
              <a:rPr lang="en-US" b="1" dirty="0"/>
              <a:t>Shaft Torque (</a:t>
            </a:r>
            <a:r>
              <a:rPr lang="en-US" b="1" dirty="0" err="1"/>
              <a:t>Tsh</a:t>
            </a:r>
            <a:r>
              <a:rPr lang="en-US" b="1" dirty="0"/>
              <a:t>)</a:t>
            </a:r>
          </a:p>
          <a:p>
            <a:r>
              <a:rPr lang="en-US" dirty="0"/>
              <a:t>The torque which is available at the motor shaft </a:t>
            </a:r>
            <a:r>
              <a:rPr lang="en-US" dirty="0" smtClean="0"/>
              <a:t>for doing </a:t>
            </a:r>
            <a:r>
              <a:rPr lang="en-US" dirty="0"/>
              <a:t>useful work is known as shaft torque. It </a:t>
            </a:r>
            <a:r>
              <a:rPr lang="en-US" dirty="0" smtClean="0"/>
              <a:t>is represented </a:t>
            </a:r>
            <a:r>
              <a:rPr lang="en-US" dirty="0"/>
              <a:t>by </a:t>
            </a:r>
            <a:r>
              <a:rPr lang="en-US" dirty="0" err="1"/>
              <a:t>Tsh</a:t>
            </a:r>
            <a:r>
              <a:rPr lang="en-US" dirty="0"/>
              <a:t>. </a:t>
            </a:r>
            <a:r>
              <a:rPr lang="en-US" dirty="0" smtClean="0"/>
              <a:t>The </a:t>
            </a:r>
            <a:r>
              <a:rPr lang="en-US" dirty="0"/>
              <a:t>total or gross torque </a:t>
            </a:r>
            <a:r>
              <a:rPr lang="en-US" dirty="0" smtClean="0"/>
              <a:t>Ta developed </a:t>
            </a:r>
            <a:r>
              <a:rPr lang="en-US" dirty="0"/>
              <a:t>in the armature of a motor is not </a:t>
            </a:r>
            <a:r>
              <a:rPr lang="en-US" dirty="0" smtClean="0"/>
              <a:t>available at </a:t>
            </a:r>
            <a:r>
              <a:rPr lang="en-US" dirty="0"/>
              <a:t>the shaft because a part of it is lost in </a:t>
            </a:r>
            <a:r>
              <a:rPr lang="en-US" dirty="0" smtClean="0"/>
              <a:t>overcoming the </a:t>
            </a:r>
            <a:r>
              <a:rPr lang="en-US" dirty="0"/>
              <a:t>iron and frictional losses in the motor. Therefore, shaft torque </a:t>
            </a:r>
            <a:r>
              <a:rPr lang="en-US" dirty="0" err="1"/>
              <a:t>Tsh</a:t>
            </a:r>
            <a:r>
              <a:rPr lang="en-US" dirty="0"/>
              <a:t> </a:t>
            </a:r>
            <a:r>
              <a:rPr lang="en-US" dirty="0" smtClean="0"/>
              <a:t>is somewhat </a:t>
            </a:r>
            <a:r>
              <a:rPr lang="en-US" dirty="0"/>
              <a:t>less than the armature torque Ta. The difference Ta - </a:t>
            </a:r>
            <a:r>
              <a:rPr lang="en-US" dirty="0" err="1"/>
              <a:t>Tsh</a:t>
            </a:r>
            <a:r>
              <a:rPr lang="en-US" dirty="0"/>
              <a:t> is called </a:t>
            </a:r>
            <a:r>
              <a:rPr lang="en-US" dirty="0" smtClean="0"/>
              <a:t>lost torque.</a:t>
            </a:r>
          </a:p>
          <a:p>
            <a:endParaRPr lang="en-US" dirty="0"/>
          </a:p>
          <a:p>
            <a:r>
              <a:rPr lang="en-US" dirty="0" smtClean="0"/>
              <a:t>Lost torque = </a:t>
            </a:r>
            <a:r>
              <a:rPr lang="en-US" dirty="0" smtClean="0"/>
              <a:t>  </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1415143" y="1828800"/>
            <a:ext cx="5290457" cy="782392"/>
          </a:xfrm>
          <a:prstGeom prst="rect">
            <a:avLst/>
          </a:prstGeom>
          <a:noFill/>
          <a:ln w="9525">
            <a:noFill/>
            <a:miter lim="800000"/>
            <a:headEnd/>
            <a:tailEnd/>
          </a:ln>
        </p:spPr>
      </p:pic>
      <p:sp>
        <p:nvSpPr>
          <p:cNvPr id="4" name="Rectangle 3"/>
          <p:cNvSpPr/>
          <p:nvPr/>
        </p:nvSpPr>
        <p:spPr>
          <a:xfrm>
            <a:off x="0" y="3124200"/>
            <a:ext cx="9144000" cy="2031325"/>
          </a:xfrm>
          <a:prstGeom prst="rect">
            <a:avLst/>
          </a:prstGeom>
        </p:spPr>
        <p:txBody>
          <a:bodyPr wrap="square">
            <a:spAutoFit/>
          </a:bodyPr>
          <a:lstStyle/>
          <a:p>
            <a:r>
              <a:rPr lang="en-US" dirty="0" smtClean="0"/>
              <a:t>Example : A 220 V </a:t>
            </a:r>
            <a:r>
              <a:rPr lang="en-US" dirty="0" err="1" smtClean="0"/>
              <a:t>d.c</a:t>
            </a:r>
            <a:r>
              <a:rPr lang="en-US" dirty="0" smtClean="0"/>
              <a:t> shunt motor takes a total current of 80 A and runs at 800 </a:t>
            </a:r>
            <a:r>
              <a:rPr lang="en-US" dirty="0" err="1" smtClean="0"/>
              <a:t>r.p.m</a:t>
            </a:r>
            <a:r>
              <a:rPr lang="en-US" dirty="0" smtClean="0"/>
              <a:t>. </a:t>
            </a:r>
          </a:p>
          <a:p>
            <a:r>
              <a:rPr lang="en-US" dirty="0" smtClean="0"/>
              <a:t>Resistance of shunt field winding is 50 ohm and that of armature is 0.1 ohm.  What is the </a:t>
            </a:r>
          </a:p>
          <a:p>
            <a:r>
              <a:rPr lang="en-US" dirty="0" smtClean="0"/>
              <a:t>Driving power of motor and  find armature torque ,lost torque and shaft torque.</a:t>
            </a:r>
          </a:p>
          <a:p>
            <a:endParaRPr lang="en-US" dirty="0"/>
          </a:p>
          <a:p>
            <a:endParaRPr lang="en-US" dirty="0" smtClean="0"/>
          </a:p>
          <a:p>
            <a:r>
              <a:rPr lang="en-US" dirty="0" smtClean="0"/>
              <a:t>A 240 V dc shunt motor takes a total current  of 74 A and runs at 850 </a:t>
            </a:r>
            <a:r>
              <a:rPr lang="en-US" dirty="0" err="1" smtClean="0"/>
              <a:t>r.p.m</a:t>
            </a:r>
            <a:r>
              <a:rPr lang="en-US" dirty="0" smtClean="0"/>
              <a:t>. Armature resistance is 0.1 while shunt resistance is 55 ohm, find armature, lost and shaft torque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228600"/>
            <a:ext cx="2697262" cy="369332"/>
          </a:xfrm>
          <a:prstGeom prst="rect">
            <a:avLst/>
          </a:prstGeom>
        </p:spPr>
        <p:txBody>
          <a:bodyPr wrap="square">
            <a:spAutoFit/>
          </a:bodyPr>
          <a:lstStyle/>
          <a:p>
            <a:pPr algn="ctr"/>
            <a:r>
              <a:rPr lang="en-US" b="1" dirty="0"/>
              <a:t>Types of D.C. Motors</a:t>
            </a:r>
            <a:endParaRPr lang="en-US" dirty="0"/>
          </a:p>
        </p:txBody>
      </p:sp>
      <p:sp>
        <p:nvSpPr>
          <p:cNvPr id="3" name="Rectangle 2"/>
          <p:cNvSpPr/>
          <p:nvPr/>
        </p:nvSpPr>
        <p:spPr>
          <a:xfrm>
            <a:off x="0" y="685800"/>
            <a:ext cx="8991600" cy="646331"/>
          </a:xfrm>
          <a:prstGeom prst="rect">
            <a:avLst/>
          </a:prstGeom>
        </p:spPr>
        <p:txBody>
          <a:bodyPr wrap="square">
            <a:spAutoFit/>
          </a:bodyPr>
          <a:lstStyle/>
          <a:p>
            <a:r>
              <a:rPr lang="en-US" dirty="0"/>
              <a:t>Like generators, there are three types of </a:t>
            </a:r>
            <a:r>
              <a:rPr lang="en-US" dirty="0" err="1"/>
              <a:t>d.c</a:t>
            </a:r>
            <a:r>
              <a:rPr lang="en-US" dirty="0"/>
              <a:t>. motors characterized by </a:t>
            </a:r>
            <a:r>
              <a:rPr lang="en-US" dirty="0" smtClean="0"/>
              <a:t>the connections </a:t>
            </a:r>
            <a:r>
              <a:rPr lang="en-US" dirty="0"/>
              <a:t>of field winding in relation to the armature</a:t>
            </a:r>
          </a:p>
        </p:txBody>
      </p:sp>
      <p:sp>
        <p:nvSpPr>
          <p:cNvPr id="4" name="Rectangle 3"/>
          <p:cNvSpPr/>
          <p:nvPr/>
        </p:nvSpPr>
        <p:spPr>
          <a:xfrm>
            <a:off x="0" y="1447800"/>
            <a:ext cx="9144000" cy="1631216"/>
          </a:xfrm>
          <a:prstGeom prst="rect">
            <a:avLst/>
          </a:prstGeom>
        </p:spPr>
        <p:txBody>
          <a:bodyPr wrap="square">
            <a:spAutoFit/>
          </a:bodyPr>
          <a:lstStyle/>
          <a:p>
            <a:r>
              <a:rPr lang="en-US" sz="2000" b="1" u="sng" dirty="0"/>
              <a:t>Shunt-wound motor </a:t>
            </a:r>
            <a:r>
              <a:rPr lang="en-US" sz="2000" dirty="0"/>
              <a:t>in which the field winding is connected in </a:t>
            </a:r>
            <a:r>
              <a:rPr lang="en-US" sz="2000" dirty="0" smtClean="0"/>
              <a:t>parallel with the armature. </a:t>
            </a:r>
            <a:r>
              <a:rPr lang="en-US" sz="2000" dirty="0"/>
              <a:t>The current through the shunt </a:t>
            </a:r>
            <a:r>
              <a:rPr lang="en-US" sz="2000" dirty="0" smtClean="0"/>
              <a:t>field winding </a:t>
            </a:r>
            <a:r>
              <a:rPr lang="en-US" sz="2000" dirty="0"/>
              <a:t>is not the same as the armature current. Shunt field windings </a:t>
            </a:r>
            <a:r>
              <a:rPr lang="en-US" sz="2000" dirty="0" smtClean="0"/>
              <a:t>are designed </a:t>
            </a:r>
            <a:r>
              <a:rPr lang="en-US" sz="2000" dirty="0"/>
              <a:t>to produce the necessary </a:t>
            </a:r>
            <a:r>
              <a:rPr lang="en-US" sz="2000" dirty="0" err="1"/>
              <a:t>m.m.f</a:t>
            </a:r>
            <a:r>
              <a:rPr lang="en-US" sz="2000" dirty="0"/>
              <a:t>. by means of a relatively </a:t>
            </a:r>
            <a:r>
              <a:rPr lang="en-US" sz="2000" dirty="0" smtClean="0"/>
              <a:t>large number </a:t>
            </a:r>
            <a:r>
              <a:rPr lang="en-US" sz="2000" dirty="0"/>
              <a:t>of turns of wire having high resistance. Therefore, shunt </a:t>
            </a:r>
            <a:r>
              <a:rPr lang="en-US" sz="2000" dirty="0" smtClean="0"/>
              <a:t>field current </a:t>
            </a:r>
            <a:r>
              <a:rPr lang="en-US" sz="2000" dirty="0"/>
              <a:t>is relatively small compared with the armature current</a:t>
            </a:r>
            <a:r>
              <a:rPr lang="en-US" dirty="0"/>
              <a:t>.</a:t>
            </a:r>
          </a:p>
        </p:txBody>
      </p:sp>
      <p:pic>
        <p:nvPicPr>
          <p:cNvPr id="1026" name="Picture 2"/>
          <p:cNvPicPr>
            <a:picLocks noChangeAspect="1" noChangeArrowheads="1"/>
          </p:cNvPicPr>
          <p:nvPr/>
        </p:nvPicPr>
        <p:blipFill>
          <a:blip r:embed="rId2" cstate="print"/>
          <a:srcRect/>
          <a:stretch>
            <a:fillRect/>
          </a:stretch>
        </p:blipFill>
        <p:spPr bwMode="auto">
          <a:xfrm>
            <a:off x="1600200" y="3124200"/>
            <a:ext cx="4876800" cy="342413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2677656"/>
          </a:xfrm>
          <a:prstGeom prst="rect">
            <a:avLst/>
          </a:prstGeom>
        </p:spPr>
        <p:txBody>
          <a:bodyPr wrap="square">
            <a:spAutoFit/>
          </a:bodyPr>
          <a:lstStyle/>
          <a:p>
            <a:r>
              <a:rPr lang="en-US" sz="2400" b="1" u="sng" dirty="0"/>
              <a:t>Series-wound motor </a:t>
            </a:r>
            <a:r>
              <a:rPr lang="en-US" sz="2400" dirty="0"/>
              <a:t>in which the field winding is connected in series </a:t>
            </a:r>
            <a:r>
              <a:rPr lang="en-US" sz="2400" dirty="0" smtClean="0"/>
              <a:t>with the armature. Therefore</a:t>
            </a:r>
            <a:r>
              <a:rPr lang="en-US" sz="2400" dirty="0"/>
              <a:t>, series field winding carries </a:t>
            </a:r>
            <a:r>
              <a:rPr lang="en-US" sz="2400" dirty="0" smtClean="0"/>
              <a:t>the armature </a:t>
            </a:r>
            <a:r>
              <a:rPr lang="en-US" sz="2400" dirty="0"/>
              <a:t>current. Since the current passing through a series field winding </a:t>
            </a:r>
            <a:r>
              <a:rPr lang="en-US" sz="2400" dirty="0" smtClean="0"/>
              <a:t>is the </a:t>
            </a:r>
            <a:r>
              <a:rPr lang="en-US" sz="2400" dirty="0"/>
              <a:t>same as the armature current, series field windings must be </a:t>
            </a:r>
            <a:r>
              <a:rPr lang="en-US" sz="2400" dirty="0" smtClean="0"/>
              <a:t>designed with </a:t>
            </a:r>
            <a:r>
              <a:rPr lang="en-US" sz="2400" dirty="0"/>
              <a:t>much fewer turns than shunt field windings for the same </a:t>
            </a:r>
            <a:r>
              <a:rPr lang="en-US" sz="2400" dirty="0" err="1"/>
              <a:t>m.m.f</a:t>
            </a:r>
            <a:r>
              <a:rPr lang="en-US" sz="2400" dirty="0" smtClean="0"/>
              <a:t>. Therefore</a:t>
            </a:r>
            <a:r>
              <a:rPr lang="en-US" sz="2400" dirty="0"/>
              <a:t>, a series field winding has a relatively small number of turns </a:t>
            </a:r>
            <a:r>
              <a:rPr lang="en-US" sz="2400" dirty="0" smtClean="0"/>
              <a:t>of thick </a:t>
            </a:r>
            <a:r>
              <a:rPr lang="en-US" sz="2400" dirty="0"/>
              <a:t>wire and, therefore, will possess a low resistance</a:t>
            </a:r>
            <a:r>
              <a:rPr lang="en-US" sz="2400" dirty="0" smtClean="0"/>
              <a:t>. </a:t>
            </a:r>
            <a:endParaRPr lang="en-US" sz="2400" dirty="0"/>
          </a:p>
        </p:txBody>
      </p:sp>
      <p:pic>
        <p:nvPicPr>
          <p:cNvPr id="2050" name="Picture 2"/>
          <p:cNvPicPr>
            <a:picLocks noChangeAspect="1" noChangeArrowheads="1"/>
          </p:cNvPicPr>
          <p:nvPr/>
        </p:nvPicPr>
        <p:blipFill>
          <a:blip r:embed="rId2" cstate="print"/>
          <a:srcRect/>
          <a:stretch>
            <a:fillRect/>
          </a:stretch>
        </p:blipFill>
        <p:spPr bwMode="auto">
          <a:xfrm>
            <a:off x="1676400" y="2590800"/>
            <a:ext cx="5257520" cy="3733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77656"/>
          </a:xfrm>
          <a:prstGeom prst="rect">
            <a:avLst/>
          </a:prstGeom>
        </p:spPr>
        <p:txBody>
          <a:bodyPr wrap="square">
            <a:spAutoFit/>
          </a:bodyPr>
          <a:lstStyle/>
          <a:p>
            <a:r>
              <a:rPr lang="en-US" sz="2400" b="1" u="sng" dirty="0"/>
              <a:t>Compound-wound motor </a:t>
            </a:r>
            <a:r>
              <a:rPr lang="en-US" sz="2400" b="1" u="sng" dirty="0" smtClean="0"/>
              <a:t>  </a:t>
            </a:r>
            <a:r>
              <a:rPr lang="en-US" sz="2400" dirty="0" smtClean="0"/>
              <a:t>which </a:t>
            </a:r>
            <a:r>
              <a:rPr lang="en-US" sz="2400" dirty="0"/>
              <a:t>has two field windings; one connected </a:t>
            </a:r>
            <a:r>
              <a:rPr lang="en-US" sz="2400" dirty="0" smtClean="0"/>
              <a:t>in parallel </a:t>
            </a:r>
            <a:r>
              <a:rPr lang="en-US" sz="2400" dirty="0"/>
              <a:t>with the armature and the other in series with it. There are </a:t>
            </a:r>
            <a:r>
              <a:rPr lang="en-US" sz="2400" dirty="0" smtClean="0"/>
              <a:t>two types </a:t>
            </a:r>
            <a:r>
              <a:rPr lang="en-US" sz="2400" dirty="0"/>
              <a:t>of compound motor connections (like generators). When the </a:t>
            </a:r>
            <a:r>
              <a:rPr lang="en-US" sz="2400" dirty="0" smtClean="0"/>
              <a:t>shunt field </a:t>
            </a:r>
            <a:r>
              <a:rPr lang="en-US" sz="2400" dirty="0"/>
              <a:t>winding is directly connected across the armature </a:t>
            </a:r>
            <a:r>
              <a:rPr lang="en-US" sz="2400" dirty="0" smtClean="0"/>
              <a:t>terminals, </a:t>
            </a:r>
            <a:r>
              <a:rPr lang="en-US" sz="2400" dirty="0"/>
              <a:t>it is called short-shunt connection. When the shunt winding is </a:t>
            </a:r>
            <a:r>
              <a:rPr lang="en-US" sz="2400" dirty="0" smtClean="0"/>
              <a:t>so </a:t>
            </a:r>
            <a:r>
              <a:rPr lang="en-US" sz="2400" dirty="0"/>
              <a:t>connected that it shunts the series combination of armature and series </a:t>
            </a:r>
            <a:r>
              <a:rPr lang="en-US" sz="2400" dirty="0" smtClean="0"/>
              <a:t>field it </a:t>
            </a:r>
            <a:r>
              <a:rPr lang="en-US" sz="2400" dirty="0"/>
              <a:t>is called long-shunt connection.</a:t>
            </a:r>
          </a:p>
        </p:txBody>
      </p:sp>
      <p:pic>
        <p:nvPicPr>
          <p:cNvPr id="3074" name="Picture 2"/>
          <p:cNvPicPr>
            <a:picLocks noChangeAspect="1" noChangeArrowheads="1"/>
          </p:cNvPicPr>
          <p:nvPr/>
        </p:nvPicPr>
        <p:blipFill>
          <a:blip r:embed="rId2" cstate="print"/>
          <a:srcRect/>
          <a:stretch>
            <a:fillRect/>
          </a:stretch>
        </p:blipFill>
        <p:spPr bwMode="auto">
          <a:xfrm>
            <a:off x="0" y="2590800"/>
            <a:ext cx="8191500" cy="30575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304800"/>
            <a:ext cx="2797625" cy="369332"/>
          </a:xfrm>
          <a:prstGeom prst="rect">
            <a:avLst/>
          </a:prstGeom>
        </p:spPr>
        <p:txBody>
          <a:bodyPr wrap="none">
            <a:spAutoFit/>
          </a:bodyPr>
          <a:lstStyle/>
          <a:p>
            <a:r>
              <a:rPr lang="en-US" b="1" dirty="0"/>
              <a:t>Applications of D.C. Motors</a:t>
            </a:r>
            <a:endParaRPr lang="en-US" dirty="0"/>
          </a:p>
        </p:txBody>
      </p:sp>
      <p:sp>
        <p:nvSpPr>
          <p:cNvPr id="3" name="Rectangle 2"/>
          <p:cNvSpPr/>
          <p:nvPr/>
        </p:nvSpPr>
        <p:spPr>
          <a:xfrm>
            <a:off x="0" y="762000"/>
            <a:ext cx="9144000" cy="2308324"/>
          </a:xfrm>
          <a:prstGeom prst="rect">
            <a:avLst/>
          </a:prstGeom>
        </p:spPr>
        <p:txBody>
          <a:bodyPr wrap="square">
            <a:spAutoFit/>
          </a:bodyPr>
          <a:lstStyle/>
          <a:p>
            <a:r>
              <a:rPr lang="en-US" b="1" u="sng" dirty="0"/>
              <a:t>Shunt motors</a:t>
            </a:r>
          </a:p>
          <a:p>
            <a:r>
              <a:rPr lang="en-US" dirty="0"/>
              <a:t>The characteristics of a shunt motor reveal that it is an approximately </a:t>
            </a:r>
            <a:r>
              <a:rPr lang="en-US" dirty="0" smtClean="0"/>
              <a:t>constant speed </a:t>
            </a:r>
            <a:r>
              <a:rPr lang="en-US" dirty="0"/>
              <a:t>motor. It is, therefore, </a:t>
            </a:r>
            <a:r>
              <a:rPr lang="en-US" dirty="0" smtClean="0"/>
              <a:t>used </a:t>
            </a:r>
          </a:p>
          <a:p>
            <a:r>
              <a:rPr lang="en-US" dirty="0" smtClean="0"/>
              <a:t>(</a:t>
            </a:r>
            <a:r>
              <a:rPr lang="en-US" dirty="0" err="1"/>
              <a:t>i</a:t>
            </a:r>
            <a:r>
              <a:rPr lang="en-US" dirty="0"/>
              <a:t>) where the speed is required to remain almost constant from no-load </a:t>
            </a:r>
            <a:r>
              <a:rPr lang="en-US" dirty="0" smtClean="0"/>
              <a:t>to full-load</a:t>
            </a:r>
            <a:endParaRPr lang="en-US" dirty="0"/>
          </a:p>
          <a:p>
            <a:r>
              <a:rPr lang="en-US" dirty="0"/>
              <a:t>(ii) where the load has </a:t>
            </a:r>
            <a:r>
              <a:rPr lang="en-US" dirty="0" smtClean="0"/>
              <a:t>to  </a:t>
            </a:r>
            <a:r>
              <a:rPr lang="en-US" dirty="0"/>
              <a:t>be driven at a number of speeds and any one </a:t>
            </a:r>
            <a:r>
              <a:rPr lang="en-US" dirty="0" smtClean="0"/>
              <a:t>of which </a:t>
            </a:r>
            <a:r>
              <a:rPr lang="en-US" dirty="0"/>
              <a:t>is required to remain nearly </a:t>
            </a:r>
            <a:r>
              <a:rPr lang="en-US" dirty="0" smtClean="0"/>
              <a:t>constant</a:t>
            </a:r>
          </a:p>
          <a:p>
            <a:endParaRPr lang="en-US" dirty="0"/>
          </a:p>
          <a:p>
            <a:r>
              <a:rPr lang="en-US" i="1" dirty="0"/>
              <a:t>Industrial use: Lathes, drills, boring mills, shapers, spinning </a:t>
            </a:r>
            <a:r>
              <a:rPr lang="en-US" dirty="0" smtClean="0"/>
              <a:t>machines </a:t>
            </a:r>
            <a:r>
              <a:rPr lang="en-US" dirty="0"/>
              <a:t>etc.</a:t>
            </a:r>
          </a:p>
        </p:txBody>
      </p:sp>
      <p:sp>
        <p:nvSpPr>
          <p:cNvPr id="4" name="Rectangle 3"/>
          <p:cNvSpPr/>
          <p:nvPr/>
        </p:nvSpPr>
        <p:spPr>
          <a:xfrm>
            <a:off x="0" y="3200400"/>
            <a:ext cx="9144000" cy="2862322"/>
          </a:xfrm>
          <a:prstGeom prst="rect">
            <a:avLst/>
          </a:prstGeom>
        </p:spPr>
        <p:txBody>
          <a:bodyPr wrap="square">
            <a:spAutoFit/>
          </a:bodyPr>
          <a:lstStyle/>
          <a:p>
            <a:r>
              <a:rPr lang="en-US" b="1" u="sng" dirty="0"/>
              <a:t>Series motors</a:t>
            </a:r>
          </a:p>
          <a:p>
            <a:r>
              <a:rPr lang="en-US" dirty="0"/>
              <a:t>It is a variable speed motor i.e., speed is low at high torque and vice-versa.</a:t>
            </a:r>
          </a:p>
          <a:p>
            <a:r>
              <a:rPr lang="en-US" dirty="0"/>
              <a:t>However, at light or no-load, the motor tends to attain dangerously high speed.</a:t>
            </a:r>
          </a:p>
          <a:p>
            <a:r>
              <a:rPr lang="en-US" dirty="0"/>
              <a:t>The motor has a high starting torque. It is, therefore, </a:t>
            </a:r>
            <a:r>
              <a:rPr lang="en-US" dirty="0" smtClean="0"/>
              <a:t>used </a:t>
            </a:r>
          </a:p>
          <a:p>
            <a:r>
              <a:rPr lang="en-US" dirty="0" smtClean="0"/>
              <a:t>(</a:t>
            </a:r>
            <a:r>
              <a:rPr lang="en-US" dirty="0" err="1"/>
              <a:t>i</a:t>
            </a:r>
            <a:r>
              <a:rPr lang="en-US" dirty="0"/>
              <a:t>) where large starting torque is required e.g., in elevators and </a:t>
            </a:r>
            <a:r>
              <a:rPr lang="en-US" dirty="0" smtClean="0"/>
              <a:t>electric traction</a:t>
            </a:r>
            <a:endParaRPr lang="en-US" dirty="0"/>
          </a:p>
          <a:p>
            <a:r>
              <a:rPr lang="en-US" dirty="0"/>
              <a:t>(ii) where the load is subjected to heavy fluctuations and the speed </a:t>
            </a:r>
            <a:r>
              <a:rPr lang="en-US" dirty="0" smtClean="0"/>
              <a:t>is automatically </a:t>
            </a:r>
            <a:r>
              <a:rPr lang="en-US" dirty="0"/>
              <a:t>required to reduce at high torques and </a:t>
            </a:r>
            <a:r>
              <a:rPr lang="en-US" dirty="0" smtClean="0"/>
              <a:t>vice-versa.</a:t>
            </a:r>
          </a:p>
          <a:p>
            <a:endParaRPr lang="en-US" dirty="0"/>
          </a:p>
          <a:p>
            <a:r>
              <a:rPr lang="en-US" i="1" dirty="0"/>
              <a:t>Industrial use: Electric traction, cranes, elevators, air compressors, vacuum</a:t>
            </a:r>
          </a:p>
          <a:p>
            <a:r>
              <a:rPr lang="en-US" dirty="0"/>
              <a:t>cleaners, hair drier, sewing machines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763000" cy="5355312"/>
          </a:xfrm>
          <a:prstGeom prst="rect">
            <a:avLst/>
          </a:prstGeom>
          <a:noFill/>
        </p:spPr>
        <p:txBody>
          <a:bodyPr wrap="square" rtlCol="0">
            <a:spAutoFit/>
          </a:bodyPr>
          <a:lstStyle/>
          <a:p>
            <a:pPr algn="ctr"/>
            <a:r>
              <a:rPr lang="en-US" sz="3600" b="1" u="sng" dirty="0" smtClean="0"/>
              <a:t>Examples : </a:t>
            </a:r>
            <a:r>
              <a:rPr lang="en-US" sz="3600" dirty="0" smtClean="0"/>
              <a:t> </a:t>
            </a:r>
          </a:p>
          <a:p>
            <a:r>
              <a:rPr lang="en-US" dirty="0" smtClean="0"/>
              <a:t>1.  A 250 V </a:t>
            </a:r>
            <a:r>
              <a:rPr lang="en-US" dirty="0" err="1" smtClean="0"/>
              <a:t>d.c</a:t>
            </a:r>
            <a:r>
              <a:rPr lang="en-US" dirty="0" smtClean="0"/>
              <a:t> shunt motor takes total current of 20 A. Resistance of shunt field winding is   200 ohm and that of armature  is 0.3 ohm. What is the current in the armature?</a:t>
            </a:r>
          </a:p>
          <a:p>
            <a:r>
              <a:rPr lang="en-US" dirty="0" smtClean="0"/>
              <a:t>What is the value of back </a:t>
            </a:r>
            <a:r>
              <a:rPr lang="en-US" dirty="0" err="1" smtClean="0"/>
              <a:t>emf</a:t>
            </a:r>
            <a:r>
              <a:rPr lang="en-US" dirty="0" smtClean="0"/>
              <a:t> ?</a:t>
            </a:r>
          </a:p>
          <a:p>
            <a:endParaRPr lang="en-US" dirty="0"/>
          </a:p>
          <a:p>
            <a:pPr marL="342900" indent="-342900">
              <a:buAutoNum type="arabicPeriod" startAt="2"/>
            </a:pPr>
            <a:r>
              <a:rPr lang="en-US" dirty="0" smtClean="0"/>
              <a:t>A 440 V shunt motor has an armature resistance of 0.8 ohm and a field resistance of 200 ohm. Find the back </a:t>
            </a:r>
            <a:r>
              <a:rPr lang="en-US" dirty="0" err="1" smtClean="0"/>
              <a:t>emf</a:t>
            </a:r>
            <a:r>
              <a:rPr lang="en-US" dirty="0" smtClean="0"/>
              <a:t>, when giving an output of 7.46kW at  85% efficiency?</a:t>
            </a:r>
          </a:p>
          <a:p>
            <a:pPr marL="342900" indent="-342900"/>
            <a:endParaRPr lang="en-US" dirty="0"/>
          </a:p>
          <a:p>
            <a:pPr marL="342900" indent="-342900">
              <a:buAutoNum type="arabicPeriod" startAt="3"/>
            </a:pPr>
            <a:r>
              <a:rPr lang="en-US" dirty="0" smtClean="0"/>
              <a:t>A dc shunt motor takes 5 A at 100 V when running light. Shunt resistance is 50 ohm and armature  resistance is 0.2 ohm. What is the driving power?</a:t>
            </a:r>
          </a:p>
          <a:p>
            <a:pPr marL="342900" indent="-342900">
              <a:buAutoNum type="arabicPeriod" startAt="3"/>
            </a:pPr>
            <a:endParaRPr lang="en-US" dirty="0"/>
          </a:p>
          <a:p>
            <a:pPr marL="342900" indent="-342900">
              <a:buAutoNum type="arabicPeriod" startAt="3"/>
            </a:pPr>
            <a:endParaRPr lang="en-US" dirty="0" smtClean="0"/>
          </a:p>
          <a:p>
            <a:pPr marL="342900" indent="-342900">
              <a:buAutoNum type="arabicPeriod" startAt="3"/>
            </a:pPr>
            <a:r>
              <a:rPr lang="en-US" dirty="0" smtClean="0"/>
              <a:t>A 200 V dc series motor is taking a current of 40 A. Resistance of armature is 0.5 ohm and resistance of series field is 0.25 ohm. What is the voltage at the brushes? What is the value of back </a:t>
            </a:r>
            <a:r>
              <a:rPr lang="en-US" dirty="0" err="1" smtClean="0"/>
              <a:t>emf</a:t>
            </a:r>
            <a:r>
              <a:rPr lang="en-US" dirty="0" smtClean="0"/>
              <a:t>?</a:t>
            </a:r>
          </a:p>
          <a:p>
            <a:pPr marL="342900" indent="-342900"/>
            <a:endParaRPr lang="en-US" dirty="0" smtClean="0"/>
          </a:p>
          <a:p>
            <a:pPr marL="342900" indent="-342900">
              <a:buAutoNum type="arabicPeriod" startAt="3"/>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228600"/>
            <a:ext cx="3159583" cy="369332"/>
          </a:xfrm>
          <a:prstGeom prst="rect">
            <a:avLst/>
          </a:prstGeom>
        </p:spPr>
        <p:txBody>
          <a:bodyPr wrap="none">
            <a:spAutoFit/>
          </a:bodyPr>
          <a:lstStyle/>
          <a:p>
            <a:r>
              <a:rPr lang="en-US" b="1" dirty="0"/>
              <a:t>Armature Torque of D.C. Motor</a:t>
            </a:r>
            <a:endParaRPr lang="en-US" dirty="0"/>
          </a:p>
        </p:txBody>
      </p:sp>
      <p:sp>
        <p:nvSpPr>
          <p:cNvPr id="3" name="Rectangle 2"/>
          <p:cNvSpPr/>
          <p:nvPr/>
        </p:nvSpPr>
        <p:spPr>
          <a:xfrm>
            <a:off x="228600" y="609600"/>
            <a:ext cx="8610600" cy="5386090"/>
          </a:xfrm>
          <a:prstGeom prst="rect">
            <a:avLst/>
          </a:prstGeom>
        </p:spPr>
        <p:txBody>
          <a:bodyPr wrap="square">
            <a:spAutoFit/>
          </a:bodyPr>
          <a:lstStyle/>
          <a:p>
            <a:r>
              <a:rPr lang="en-US" dirty="0"/>
              <a:t>Torque is the turning moment of a force about an axis and is measured by </a:t>
            </a:r>
            <a:r>
              <a:rPr lang="en-US" dirty="0" smtClean="0"/>
              <a:t>the product </a:t>
            </a:r>
            <a:r>
              <a:rPr lang="en-US" dirty="0"/>
              <a:t>of force (F) and radius (r) at right angle to which the force acts </a:t>
            </a:r>
            <a:r>
              <a:rPr lang="en-US" dirty="0" err="1" smtClean="0"/>
              <a:t>i.e.D.C</a:t>
            </a:r>
            <a:r>
              <a:rPr lang="en-US" dirty="0"/>
              <a:t>. Motors </a:t>
            </a:r>
          </a:p>
          <a:p>
            <a:endParaRPr lang="en-US" dirty="0" smtClean="0"/>
          </a:p>
          <a:p>
            <a:r>
              <a:rPr lang="en-US" dirty="0"/>
              <a:t>	</a:t>
            </a:r>
            <a:r>
              <a:rPr lang="en-US" dirty="0" smtClean="0"/>
              <a:t>			</a:t>
            </a:r>
            <a:r>
              <a:rPr lang="en-US" sz="2000" b="1" dirty="0" smtClean="0"/>
              <a:t>T </a:t>
            </a:r>
            <a:r>
              <a:rPr lang="en-US" sz="2000" b="1" dirty="0"/>
              <a:t>= F  </a:t>
            </a:r>
            <a:r>
              <a:rPr lang="en-US" sz="2000" b="1" dirty="0" smtClean="0"/>
              <a:t>r</a:t>
            </a:r>
            <a:endParaRPr lang="en-US" sz="2000" b="1" dirty="0"/>
          </a:p>
          <a:p>
            <a:r>
              <a:rPr lang="en-US" dirty="0"/>
              <a:t>In a </a:t>
            </a:r>
            <a:r>
              <a:rPr lang="en-US" dirty="0" err="1"/>
              <a:t>d.c</a:t>
            </a:r>
            <a:r>
              <a:rPr lang="en-US" dirty="0"/>
              <a:t>. motor, each conductor is acted upon by a circumferential force F at </a:t>
            </a:r>
            <a:r>
              <a:rPr lang="en-US" dirty="0" smtClean="0"/>
              <a:t>a distance </a:t>
            </a:r>
            <a:r>
              <a:rPr lang="en-US" dirty="0"/>
              <a:t>r, the radius of the armature (Fig. 4.8). Therefore, each conductor </a:t>
            </a:r>
            <a:r>
              <a:rPr lang="en-US" dirty="0" smtClean="0"/>
              <a:t>exerts a </a:t>
            </a:r>
            <a:r>
              <a:rPr lang="en-US" dirty="0"/>
              <a:t>torque, tending to rotate the armature. The sum of the torques due to </a:t>
            </a:r>
            <a:r>
              <a:rPr lang="en-US" dirty="0" smtClean="0"/>
              <a:t>all armature </a:t>
            </a:r>
            <a:r>
              <a:rPr lang="en-US" dirty="0"/>
              <a:t>conductors is known as gross or armature torque (Ta).</a:t>
            </a:r>
          </a:p>
          <a:p>
            <a:endParaRPr lang="en-US" dirty="0" smtClean="0"/>
          </a:p>
          <a:p>
            <a:r>
              <a:rPr lang="en-US" dirty="0" smtClean="0"/>
              <a:t>Let </a:t>
            </a:r>
            <a:r>
              <a:rPr lang="en-US" dirty="0"/>
              <a:t>in a </a:t>
            </a:r>
            <a:r>
              <a:rPr lang="en-US" dirty="0" err="1"/>
              <a:t>d.c</a:t>
            </a:r>
            <a:r>
              <a:rPr lang="en-US" dirty="0"/>
              <a:t>. motor</a:t>
            </a:r>
          </a:p>
          <a:p>
            <a:r>
              <a:rPr lang="en-US" dirty="0"/>
              <a:t>r = average radius of armature in m</a:t>
            </a:r>
          </a:p>
          <a:p>
            <a:r>
              <a:rPr lang="en-US" dirty="0"/>
              <a:t>l = effective length of each conductor in m</a:t>
            </a:r>
          </a:p>
          <a:p>
            <a:r>
              <a:rPr lang="en-US" dirty="0"/>
              <a:t>Z = total number of armature conductors</a:t>
            </a:r>
          </a:p>
          <a:p>
            <a:r>
              <a:rPr lang="en-US" dirty="0"/>
              <a:t>A = number of parallel paths</a:t>
            </a:r>
          </a:p>
          <a:p>
            <a:r>
              <a:rPr lang="en-US" dirty="0" err="1"/>
              <a:t>i</a:t>
            </a:r>
            <a:r>
              <a:rPr lang="en-US" dirty="0"/>
              <a:t> = current in each conductor = </a:t>
            </a:r>
            <a:r>
              <a:rPr lang="en-US" dirty="0" err="1"/>
              <a:t>Ia</a:t>
            </a:r>
            <a:r>
              <a:rPr lang="en-US" dirty="0"/>
              <a:t>/A</a:t>
            </a:r>
          </a:p>
          <a:p>
            <a:r>
              <a:rPr lang="en-US" dirty="0"/>
              <a:t>B = average flux density in </a:t>
            </a:r>
            <a:r>
              <a:rPr lang="en-US" dirty="0" err="1"/>
              <a:t>Wb</a:t>
            </a:r>
            <a:r>
              <a:rPr lang="en-US" dirty="0"/>
              <a:t>/m2</a:t>
            </a:r>
          </a:p>
          <a:p>
            <a:r>
              <a:rPr lang="it-IT" dirty="0"/>
              <a:t>f = flux per pole in Wb</a:t>
            </a:r>
          </a:p>
          <a:p>
            <a:r>
              <a:rPr lang="en-US" dirty="0"/>
              <a:t>P = number of </a:t>
            </a:r>
            <a:r>
              <a:rPr lang="en-US" dirty="0" smtClean="0"/>
              <a:t>poles</a:t>
            </a:r>
          </a:p>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876800" y="3352800"/>
            <a:ext cx="3657600" cy="2438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686800" cy="1754326"/>
          </a:xfrm>
          <a:prstGeom prst="rect">
            <a:avLst/>
          </a:prstGeom>
        </p:spPr>
        <p:txBody>
          <a:bodyPr wrap="square">
            <a:spAutoFit/>
          </a:bodyPr>
          <a:lstStyle/>
          <a:p>
            <a:r>
              <a:rPr lang="en-US" dirty="0"/>
              <a:t>Force on each conductor, F = B </a:t>
            </a:r>
            <a:r>
              <a:rPr lang="en-US" dirty="0" err="1"/>
              <a:t>i</a:t>
            </a:r>
            <a:r>
              <a:rPr lang="en-US" dirty="0"/>
              <a:t> l </a:t>
            </a:r>
            <a:r>
              <a:rPr lang="en-US" dirty="0" err="1" smtClean="0"/>
              <a:t>newtons</a:t>
            </a:r>
            <a:endParaRPr lang="en-US" dirty="0" smtClean="0"/>
          </a:p>
          <a:p>
            <a:r>
              <a:rPr lang="en-US" dirty="0"/>
              <a:t>Torque due to one conductor = F ´ r </a:t>
            </a:r>
            <a:r>
              <a:rPr lang="en-US" dirty="0" err="1"/>
              <a:t>newton</a:t>
            </a:r>
            <a:r>
              <a:rPr lang="en-US" dirty="0"/>
              <a:t>- </a:t>
            </a:r>
            <a:r>
              <a:rPr lang="en-US" dirty="0" err="1"/>
              <a:t>metre</a:t>
            </a:r>
            <a:endParaRPr lang="en-US" dirty="0"/>
          </a:p>
          <a:p>
            <a:r>
              <a:rPr lang="en-US" dirty="0"/>
              <a:t>Total armature torque, Ta = Z F r </a:t>
            </a:r>
            <a:r>
              <a:rPr lang="en-US" dirty="0" err="1"/>
              <a:t>newton-metre</a:t>
            </a:r>
            <a:endParaRPr lang="en-US" dirty="0"/>
          </a:p>
          <a:p>
            <a:r>
              <a:rPr lang="en-US" dirty="0" smtClean="0"/>
              <a:t>		           </a:t>
            </a:r>
            <a:r>
              <a:rPr lang="pl-PL" dirty="0" smtClean="0"/>
              <a:t>= </a:t>
            </a:r>
            <a:r>
              <a:rPr lang="pl-PL" dirty="0"/>
              <a:t>Z B i l </a:t>
            </a:r>
            <a:r>
              <a:rPr lang="pl-PL" dirty="0" smtClean="0"/>
              <a:t>r</a:t>
            </a:r>
            <a:endParaRPr lang="en-US" dirty="0"/>
          </a:p>
          <a:p>
            <a:r>
              <a:rPr lang="en-US" dirty="0"/>
              <a:t>Now </a:t>
            </a:r>
            <a:r>
              <a:rPr lang="en-US" dirty="0" err="1"/>
              <a:t>i</a:t>
            </a:r>
            <a:r>
              <a:rPr lang="en-US" dirty="0"/>
              <a:t> = </a:t>
            </a:r>
            <a:r>
              <a:rPr lang="en-US" dirty="0" err="1"/>
              <a:t>Ia</a:t>
            </a:r>
            <a:r>
              <a:rPr lang="en-US" dirty="0"/>
              <a:t>/A, B = </a:t>
            </a:r>
            <a:r>
              <a:rPr lang="en-US" dirty="0" smtClean="0"/>
              <a:t>Ø/a </a:t>
            </a:r>
            <a:r>
              <a:rPr lang="en-US" dirty="0"/>
              <a:t>where a is the x-sectional area of flux path per pole </a:t>
            </a:r>
            <a:r>
              <a:rPr lang="en-US" dirty="0" smtClean="0"/>
              <a:t>at radius </a:t>
            </a:r>
            <a:r>
              <a:rPr lang="en-US" dirty="0"/>
              <a:t>r. Clearly, a = </a:t>
            </a:r>
            <a:r>
              <a:rPr lang="en-US" dirty="0" smtClean="0"/>
              <a:t>2</a:t>
            </a:r>
            <a:r>
              <a:rPr lang="el-GR" dirty="0" smtClean="0"/>
              <a:t>π</a:t>
            </a:r>
            <a:r>
              <a:rPr lang="en-US" dirty="0" smtClean="0"/>
              <a:t>r </a:t>
            </a:r>
            <a:r>
              <a:rPr lang="en-US" dirty="0"/>
              <a:t>l /P</a:t>
            </a:r>
            <a:r>
              <a:rPr lang="en-US" dirty="0" smtClean="0"/>
              <a:t>. </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0" y="1752600"/>
            <a:ext cx="9144000" cy="5105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2133600" y="304800"/>
            <a:ext cx="4191000" cy="3170347"/>
          </a:xfrm>
          <a:prstGeom prst="rect">
            <a:avLst/>
          </a:prstGeom>
          <a:noFill/>
          <a:ln w="9525">
            <a:noFill/>
            <a:miter lim="800000"/>
            <a:headEnd/>
            <a:tailEnd/>
          </a:ln>
        </p:spPr>
      </p:pic>
      <p:sp>
        <p:nvSpPr>
          <p:cNvPr id="3" name="TextBox 2"/>
          <p:cNvSpPr txBox="1"/>
          <p:nvPr/>
        </p:nvSpPr>
        <p:spPr>
          <a:xfrm>
            <a:off x="304800" y="4191000"/>
            <a:ext cx="8557086" cy="923330"/>
          </a:xfrm>
          <a:prstGeom prst="rect">
            <a:avLst/>
          </a:prstGeom>
          <a:noFill/>
        </p:spPr>
        <p:txBody>
          <a:bodyPr wrap="none" rtlCol="0">
            <a:spAutoFit/>
          </a:bodyPr>
          <a:lstStyle/>
          <a:p>
            <a:r>
              <a:rPr lang="en-US" dirty="0" smtClean="0"/>
              <a:t>Example : A 220 V </a:t>
            </a:r>
            <a:r>
              <a:rPr lang="en-US" dirty="0" err="1" smtClean="0"/>
              <a:t>d.c</a:t>
            </a:r>
            <a:r>
              <a:rPr lang="en-US" dirty="0" smtClean="0"/>
              <a:t> shunt motor takes a total current of 80 A and runs at 800 </a:t>
            </a:r>
            <a:r>
              <a:rPr lang="en-US" dirty="0" err="1" smtClean="0"/>
              <a:t>r.p.m</a:t>
            </a:r>
            <a:r>
              <a:rPr lang="en-US" dirty="0" smtClean="0"/>
              <a:t>. </a:t>
            </a:r>
          </a:p>
          <a:p>
            <a:r>
              <a:rPr lang="en-US" dirty="0" smtClean="0"/>
              <a:t>Resistance of shunt field winding is 50 ohm and that of armature is 0.1 ohm.  What is the </a:t>
            </a:r>
          </a:p>
          <a:p>
            <a:r>
              <a:rPr lang="en-US" dirty="0" smtClean="0"/>
              <a:t>Driving power of motor and the armature torque.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942</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Sho</dc:creator>
  <cp:lastModifiedBy>Sho</cp:lastModifiedBy>
  <cp:revision>2</cp:revision>
  <dcterms:created xsi:type="dcterms:W3CDTF">2015-04-13T08:47:20Z</dcterms:created>
  <dcterms:modified xsi:type="dcterms:W3CDTF">2015-04-13T11:38:36Z</dcterms:modified>
</cp:coreProperties>
</file>