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udio/unknown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61" r:id="rId6"/>
    <p:sldId id="262" r:id="rId7"/>
    <p:sldId id="263" r:id="rId8"/>
    <p:sldId id="271" r:id="rId9"/>
    <p:sldId id="272" r:id="rId10"/>
    <p:sldId id="264" r:id="rId11"/>
    <p:sldId id="269" r:id="rId12"/>
    <p:sldId id="273" r:id="rId13"/>
    <p:sldId id="274" r:id="rId14"/>
    <p:sldId id="275" r:id="rId15"/>
    <p:sldId id="276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E550-E9F8-4BCD-BF2E-033DFF7DCA0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1076-CFA1-4B7F-B4A8-26B214911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676400"/>
            <a:ext cx="3886200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DC Generators</a:t>
            </a:r>
          </a:p>
          <a:p>
            <a:endParaRPr lang="en-US" sz="4000" b="1" dirty="0"/>
          </a:p>
          <a:p>
            <a:r>
              <a:rPr lang="en-US" sz="4000" b="1" dirty="0" smtClean="0"/>
              <a:t>Lecture 03 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b="1" dirty="0" smtClean="0"/>
              <a:t>Field coils </a:t>
            </a:r>
            <a:r>
              <a:rPr lang="en-US" dirty="0" smtClean="0"/>
              <a:t>or exciting coils are used to magnetize the pole core. Enameled copper wire is used for the construction of these coils. When direct current is passed through these coils/ winding, it sets up the magnetic field which magnetize the pole core to the reqd. flux.</a:t>
            </a:r>
          </a:p>
        </p:txBody>
      </p:sp>
      <p:grpSp>
        <p:nvGrpSpPr>
          <p:cNvPr id="3" name="Group 121"/>
          <p:cNvGrpSpPr>
            <a:grpSpLocks/>
          </p:cNvGrpSpPr>
          <p:nvPr/>
        </p:nvGrpSpPr>
        <p:grpSpPr bwMode="auto">
          <a:xfrm>
            <a:off x="3505200" y="1447800"/>
            <a:ext cx="2133600" cy="762000"/>
            <a:chOff x="1488" y="1296"/>
            <a:chExt cx="4032" cy="2640"/>
          </a:xfrm>
        </p:grpSpPr>
        <p:sp>
          <p:nvSpPr>
            <p:cNvPr id="4" name="AutoShape 122"/>
            <p:cNvSpPr>
              <a:spLocks noChangeArrowheads="1"/>
            </p:cNvSpPr>
            <p:nvPr/>
          </p:nvSpPr>
          <p:spPr bwMode="auto">
            <a:xfrm rot="289135" flipV="1">
              <a:off x="2676" y="2115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AutoShape 123"/>
            <p:cNvSpPr>
              <a:spLocks noChangeArrowheads="1"/>
            </p:cNvSpPr>
            <p:nvPr/>
          </p:nvSpPr>
          <p:spPr bwMode="auto">
            <a:xfrm rot="289135" flipV="1">
              <a:off x="2624" y="2145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124"/>
            <p:cNvSpPr>
              <a:spLocks noChangeArrowheads="1"/>
            </p:cNvSpPr>
            <p:nvPr/>
          </p:nvSpPr>
          <p:spPr bwMode="auto">
            <a:xfrm rot="289135" flipV="1">
              <a:off x="2572" y="2174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utoShape 125"/>
            <p:cNvSpPr>
              <a:spLocks noChangeArrowheads="1"/>
            </p:cNvSpPr>
            <p:nvPr/>
          </p:nvSpPr>
          <p:spPr bwMode="auto">
            <a:xfrm rot="289135" flipV="1">
              <a:off x="2520" y="2205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126"/>
            <p:cNvSpPr>
              <a:spLocks noChangeArrowheads="1"/>
            </p:cNvSpPr>
            <p:nvPr/>
          </p:nvSpPr>
          <p:spPr bwMode="auto">
            <a:xfrm rot="289135" flipV="1">
              <a:off x="2468" y="2235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27"/>
            <p:cNvSpPr>
              <a:spLocks noChangeArrowheads="1"/>
            </p:cNvSpPr>
            <p:nvPr/>
          </p:nvSpPr>
          <p:spPr bwMode="auto">
            <a:xfrm rot="289135" flipV="1">
              <a:off x="2416" y="2264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28"/>
            <p:cNvSpPr>
              <a:spLocks noChangeArrowheads="1"/>
            </p:cNvSpPr>
            <p:nvPr/>
          </p:nvSpPr>
          <p:spPr bwMode="auto">
            <a:xfrm rot="289135" flipV="1">
              <a:off x="2366" y="2294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29"/>
            <p:cNvSpPr>
              <a:spLocks noChangeArrowheads="1"/>
            </p:cNvSpPr>
            <p:nvPr/>
          </p:nvSpPr>
          <p:spPr bwMode="auto">
            <a:xfrm rot="289135" flipV="1">
              <a:off x="2314" y="2321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30"/>
            <p:cNvSpPr>
              <a:spLocks noChangeArrowheads="1"/>
            </p:cNvSpPr>
            <p:nvPr/>
          </p:nvSpPr>
          <p:spPr bwMode="auto">
            <a:xfrm rot="289135" flipV="1">
              <a:off x="2262" y="2351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31"/>
            <p:cNvSpPr>
              <a:spLocks noChangeArrowheads="1"/>
            </p:cNvSpPr>
            <p:nvPr/>
          </p:nvSpPr>
          <p:spPr bwMode="auto">
            <a:xfrm rot="289135" flipV="1">
              <a:off x="2210" y="2380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AutoShape 132"/>
            <p:cNvSpPr>
              <a:spLocks noChangeArrowheads="1"/>
            </p:cNvSpPr>
            <p:nvPr/>
          </p:nvSpPr>
          <p:spPr bwMode="auto">
            <a:xfrm rot="289135" flipV="1">
              <a:off x="2160" y="2410"/>
              <a:ext cx="2844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AutoShape 133"/>
            <p:cNvSpPr>
              <a:spLocks noChangeArrowheads="1"/>
            </p:cNvSpPr>
            <p:nvPr/>
          </p:nvSpPr>
          <p:spPr bwMode="auto">
            <a:xfrm rot="289135" flipV="1">
              <a:off x="2106" y="2437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134"/>
            <p:cNvSpPr>
              <a:spLocks noChangeArrowheads="1"/>
            </p:cNvSpPr>
            <p:nvPr/>
          </p:nvSpPr>
          <p:spPr bwMode="auto">
            <a:xfrm rot="289135" flipV="1">
              <a:off x="2054" y="2467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utoShape 135"/>
            <p:cNvSpPr>
              <a:spLocks noChangeArrowheads="1"/>
            </p:cNvSpPr>
            <p:nvPr/>
          </p:nvSpPr>
          <p:spPr bwMode="auto">
            <a:xfrm rot="289135" flipV="1">
              <a:off x="2006" y="2496"/>
              <a:ext cx="2840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utoShape 136"/>
            <p:cNvSpPr>
              <a:spLocks noChangeArrowheads="1"/>
            </p:cNvSpPr>
            <p:nvPr/>
          </p:nvSpPr>
          <p:spPr bwMode="auto">
            <a:xfrm rot="289135" flipV="1">
              <a:off x="1952" y="2526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AutoShape 137"/>
            <p:cNvSpPr>
              <a:spLocks noChangeArrowheads="1"/>
            </p:cNvSpPr>
            <p:nvPr/>
          </p:nvSpPr>
          <p:spPr bwMode="auto">
            <a:xfrm rot="289135" flipV="1">
              <a:off x="1902" y="2553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AutoShape 138"/>
            <p:cNvSpPr>
              <a:spLocks noChangeArrowheads="1"/>
            </p:cNvSpPr>
            <p:nvPr/>
          </p:nvSpPr>
          <p:spPr bwMode="auto">
            <a:xfrm rot="289135" flipV="1">
              <a:off x="1848" y="2585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AutoShape 139"/>
            <p:cNvSpPr>
              <a:spLocks noChangeArrowheads="1"/>
            </p:cNvSpPr>
            <p:nvPr/>
          </p:nvSpPr>
          <p:spPr bwMode="auto">
            <a:xfrm rot="289135" flipV="1">
              <a:off x="1796" y="2612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40"/>
            <p:cNvSpPr>
              <a:spLocks noChangeArrowheads="1"/>
            </p:cNvSpPr>
            <p:nvPr/>
          </p:nvSpPr>
          <p:spPr bwMode="auto">
            <a:xfrm rot="289135" flipV="1">
              <a:off x="1748" y="2642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1"/>
            <p:cNvSpPr>
              <a:spLocks noChangeArrowheads="1"/>
            </p:cNvSpPr>
            <p:nvPr/>
          </p:nvSpPr>
          <p:spPr bwMode="auto">
            <a:xfrm rot="289135" flipV="1">
              <a:off x="1692" y="2671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42"/>
            <p:cNvSpPr>
              <a:spLocks noChangeArrowheads="1"/>
            </p:cNvSpPr>
            <p:nvPr/>
          </p:nvSpPr>
          <p:spPr bwMode="auto">
            <a:xfrm rot="289135" flipV="1">
              <a:off x="1644" y="2702"/>
              <a:ext cx="2842" cy="809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43"/>
            <p:cNvSpPr>
              <a:spLocks noChangeArrowheads="1"/>
            </p:cNvSpPr>
            <p:nvPr/>
          </p:nvSpPr>
          <p:spPr bwMode="auto">
            <a:xfrm rot="289135" flipV="1">
              <a:off x="1592" y="2728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44"/>
            <p:cNvSpPr>
              <a:spLocks noChangeArrowheads="1"/>
            </p:cNvSpPr>
            <p:nvPr/>
          </p:nvSpPr>
          <p:spPr bwMode="auto">
            <a:xfrm rot="289135" flipV="1">
              <a:off x="1558" y="2759"/>
              <a:ext cx="2842" cy="81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145"/>
            <p:cNvSpPr>
              <a:spLocks noChangeShapeType="1"/>
            </p:cNvSpPr>
            <p:nvPr/>
          </p:nvSpPr>
          <p:spPr bwMode="auto">
            <a:xfrm rot="289135" flipV="1">
              <a:off x="3712" y="1444"/>
              <a:ext cx="949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146"/>
            <p:cNvSpPr>
              <a:spLocks noChangeArrowheads="1"/>
            </p:cNvSpPr>
            <p:nvPr/>
          </p:nvSpPr>
          <p:spPr bwMode="auto">
            <a:xfrm rot="289135">
              <a:off x="2160" y="2064"/>
              <a:ext cx="2690" cy="824"/>
            </a:xfrm>
            <a:prstGeom prst="parallelogram">
              <a:avLst>
                <a:gd name="adj" fmla="val 139061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AutoShape 147"/>
            <p:cNvSpPr>
              <a:spLocks noChangeArrowheads="1"/>
            </p:cNvSpPr>
            <p:nvPr/>
          </p:nvSpPr>
          <p:spPr bwMode="auto">
            <a:xfrm rot="289135">
              <a:off x="2433" y="1909"/>
              <a:ext cx="1248" cy="7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148"/>
            <p:cNvSpPr>
              <a:spLocks noChangeArrowheads="1"/>
            </p:cNvSpPr>
            <p:nvPr/>
          </p:nvSpPr>
          <p:spPr bwMode="auto">
            <a:xfrm rot="289135">
              <a:off x="2270" y="1296"/>
              <a:ext cx="2641" cy="716"/>
            </a:xfrm>
            <a:prstGeom prst="parallelogram">
              <a:avLst>
                <a:gd name="adj" fmla="val 157754"/>
              </a:avLst>
            </a:prstGeom>
            <a:solidFill>
              <a:srgbClr val="996633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49"/>
            <p:cNvSpPr>
              <a:spLocks noChangeShapeType="1"/>
            </p:cNvSpPr>
            <p:nvPr/>
          </p:nvSpPr>
          <p:spPr bwMode="auto">
            <a:xfrm rot="289135">
              <a:off x="2448" y="2016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50"/>
            <p:cNvSpPr>
              <a:spLocks noChangeShapeType="1"/>
            </p:cNvSpPr>
            <p:nvPr/>
          </p:nvSpPr>
          <p:spPr bwMode="auto">
            <a:xfrm rot="289135">
              <a:off x="2451" y="1981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1"/>
            <p:cNvSpPr>
              <a:spLocks noChangeShapeType="1"/>
            </p:cNvSpPr>
            <p:nvPr/>
          </p:nvSpPr>
          <p:spPr bwMode="auto">
            <a:xfrm rot="289135">
              <a:off x="2445" y="2088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52"/>
            <p:cNvSpPr>
              <a:spLocks noChangeShapeType="1"/>
            </p:cNvSpPr>
            <p:nvPr/>
          </p:nvSpPr>
          <p:spPr bwMode="auto">
            <a:xfrm rot="289135">
              <a:off x="2445" y="2066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53"/>
            <p:cNvSpPr>
              <a:spLocks noChangeShapeType="1"/>
            </p:cNvSpPr>
            <p:nvPr/>
          </p:nvSpPr>
          <p:spPr bwMode="auto">
            <a:xfrm rot="289135">
              <a:off x="2442" y="2128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54"/>
            <p:cNvSpPr>
              <a:spLocks noChangeShapeType="1"/>
            </p:cNvSpPr>
            <p:nvPr/>
          </p:nvSpPr>
          <p:spPr bwMode="auto">
            <a:xfrm rot="289135">
              <a:off x="2439" y="2182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55"/>
            <p:cNvSpPr>
              <a:spLocks noChangeShapeType="1"/>
            </p:cNvSpPr>
            <p:nvPr/>
          </p:nvSpPr>
          <p:spPr bwMode="auto">
            <a:xfrm rot="289135">
              <a:off x="2436" y="2236"/>
              <a:ext cx="1248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56"/>
            <p:cNvSpPr>
              <a:spLocks noChangeShapeType="1"/>
            </p:cNvSpPr>
            <p:nvPr/>
          </p:nvSpPr>
          <p:spPr bwMode="auto">
            <a:xfrm rot="289135">
              <a:off x="2433" y="2289"/>
              <a:ext cx="1248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57"/>
            <p:cNvSpPr>
              <a:spLocks noChangeShapeType="1"/>
            </p:cNvSpPr>
            <p:nvPr/>
          </p:nvSpPr>
          <p:spPr bwMode="auto">
            <a:xfrm rot="289135">
              <a:off x="2431" y="2343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58"/>
            <p:cNvSpPr>
              <a:spLocks noChangeShapeType="1"/>
            </p:cNvSpPr>
            <p:nvPr/>
          </p:nvSpPr>
          <p:spPr bwMode="auto">
            <a:xfrm rot="289135">
              <a:off x="2428" y="2401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59"/>
            <p:cNvSpPr>
              <a:spLocks noChangeShapeType="1"/>
            </p:cNvSpPr>
            <p:nvPr/>
          </p:nvSpPr>
          <p:spPr bwMode="auto">
            <a:xfrm rot="289135">
              <a:off x="2425" y="2459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60"/>
            <p:cNvSpPr>
              <a:spLocks noChangeShapeType="1"/>
            </p:cNvSpPr>
            <p:nvPr/>
          </p:nvSpPr>
          <p:spPr bwMode="auto">
            <a:xfrm rot="289135">
              <a:off x="2422" y="2504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61"/>
            <p:cNvSpPr>
              <a:spLocks noChangeShapeType="1"/>
            </p:cNvSpPr>
            <p:nvPr/>
          </p:nvSpPr>
          <p:spPr bwMode="auto">
            <a:xfrm rot="289135">
              <a:off x="2419" y="2567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62"/>
            <p:cNvSpPr>
              <a:spLocks noChangeShapeType="1"/>
            </p:cNvSpPr>
            <p:nvPr/>
          </p:nvSpPr>
          <p:spPr bwMode="auto">
            <a:xfrm rot="289135">
              <a:off x="2416" y="2625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63"/>
            <p:cNvSpPr>
              <a:spLocks noChangeShapeType="1"/>
            </p:cNvSpPr>
            <p:nvPr/>
          </p:nvSpPr>
          <p:spPr bwMode="auto">
            <a:xfrm rot="289135">
              <a:off x="2413" y="2670"/>
              <a:ext cx="1248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64"/>
            <p:cNvSpPr>
              <a:spLocks noChangeShapeType="1"/>
            </p:cNvSpPr>
            <p:nvPr/>
          </p:nvSpPr>
          <p:spPr bwMode="auto">
            <a:xfrm rot="289135">
              <a:off x="2411" y="2719"/>
              <a:ext cx="1247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65"/>
            <p:cNvSpPr>
              <a:spLocks noChangeShapeType="1"/>
            </p:cNvSpPr>
            <p:nvPr/>
          </p:nvSpPr>
          <p:spPr bwMode="auto">
            <a:xfrm rot="289135" flipV="1">
              <a:off x="3675" y="2119"/>
              <a:ext cx="848" cy="645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66"/>
            <p:cNvSpPr>
              <a:spLocks noChangeShapeType="1"/>
            </p:cNvSpPr>
            <p:nvPr/>
          </p:nvSpPr>
          <p:spPr bwMode="auto">
            <a:xfrm rot="289135" flipV="1">
              <a:off x="3626" y="2119"/>
              <a:ext cx="946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67"/>
            <p:cNvSpPr>
              <a:spLocks noChangeShapeType="1"/>
            </p:cNvSpPr>
            <p:nvPr/>
          </p:nvSpPr>
          <p:spPr bwMode="auto">
            <a:xfrm rot="289135" flipV="1">
              <a:off x="3678" y="2084"/>
              <a:ext cx="848" cy="608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68"/>
            <p:cNvSpPr>
              <a:spLocks noChangeShapeType="1"/>
            </p:cNvSpPr>
            <p:nvPr/>
          </p:nvSpPr>
          <p:spPr bwMode="auto">
            <a:xfrm rot="289135" flipV="1">
              <a:off x="3649" y="1985"/>
              <a:ext cx="948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69"/>
            <p:cNvSpPr>
              <a:spLocks noChangeShapeType="1"/>
            </p:cNvSpPr>
            <p:nvPr/>
          </p:nvSpPr>
          <p:spPr bwMode="auto">
            <a:xfrm rot="289135" flipV="1">
              <a:off x="3686" y="1909"/>
              <a:ext cx="949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70"/>
            <p:cNvSpPr>
              <a:spLocks noChangeShapeType="1"/>
            </p:cNvSpPr>
            <p:nvPr/>
          </p:nvSpPr>
          <p:spPr bwMode="auto">
            <a:xfrm rot="289135" flipV="1">
              <a:off x="3689" y="1846"/>
              <a:ext cx="949" cy="681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71"/>
            <p:cNvSpPr>
              <a:spLocks noChangeShapeType="1"/>
            </p:cNvSpPr>
            <p:nvPr/>
          </p:nvSpPr>
          <p:spPr bwMode="auto">
            <a:xfrm rot="289135" flipV="1">
              <a:off x="3692" y="1775"/>
              <a:ext cx="949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172"/>
            <p:cNvSpPr>
              <a:spLocks noChangeShapeType="1"/>
            </p:cNvSpPr>
            <p:nvPr/>
          </p:nvSpPr>
          <p:spPr bwMode="auto">
            <a:xfrm rot="289135" flipV="1">
              <a:off x="3698" y="1717"/>
              <a:ext cx="948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173"/>
            <p:cNvSpPr>
              <a:spLocks noChangeShapeType="1"/>
            </p:cNvSpPr>
            <p:nvPr/>
          </p:nvSpPr>
          <p:spPr bwMode="auto">
            <a:xfrm rot="289135" flipV="1">
              <a:off x="3701" y="1645"/>
              <a:ext cx="948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174"/>
            <p:cNvSpPr>
              <a:spLocks noChangeShapeType="1"/>
            </p:cNvSpPr>
            <p:nvPr/>
          </p:nvSpPr>
          <p:spPr bwMode="auto">
            <a:xfrm rot="289135" flipV="1">
              <a:off x="3704" y="1587"/>
              <a:ext cx="948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175"/>
            <p:cNvSpPr>
              <a:spLocks noChangeShapeType="1"/>
            </p:cNvSpPr>
            <p:nvPr/>
          </p:nvSpPr>
          <p:spPr bwMode="auto">
            <a:xfrm rot="289135" flipV="1">
              <a:off x="3707" y="1520"/>
              <a:ext cx="948" cy="68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176"/>
            <p:cNvSpPr>
              <a:spLocks noChangeShapeType="1"/>
            </p:cNvSpPr>
            <p:nvPr/>
          </p:nvSpPr>
          <p:spPr bwMode="auto">
            <a:xfrm rot="289135" flipV="1">
              <a:off x="3623" y="2115"/>
              <a:ext cx="897" cy="7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77"/>
            <p:cNvSpPr>
              <a:spLocks noChangeShapeType="1"/>
            </p:cNvSpPr>
            <p:nvPr/>
          </p:nvSpPr>
          <p:spPr bwMode="auto">
            <a:xfrm rot="289135" flipV="1">
              <a:off x="3595" y="2146"/>
              <a:ext cx="925" cy="716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178"/>
            <p:cNvSpPr>
              <a:spLocks noChangeShapeType="1"/>
            </p:cNvSpPr>
            <p:nvPr/>
          </p:nvSpPr>
          <p:spPr bwMode="auto">
            <a:xfrm rot="289135" flipH="1">
              <a:off x="3709" y="1538"/>
              <a:ext cx="949" cy="608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179"/>
            <p:cNvSpPr>
              <a:spLocks noChangeArrowheads="1"/>
            </p:cNvSpPr>
            <p:nvPr/>
          </p:nvSpPr>
          <p:spPr bwMode="auto">
            <a:xfrm rot="289135">
              <a:off x="5072" y="1667"/>
              <a:ext cx="448" cy="502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180"/>
            <p:cNvSpPr>
              <a:spLocks noChangeArrowheads="1"/>
            </p:cNvSpPr>
            <p:nvPr/>
          </p:nvSpPr>
          <p:spPr bwMode="auto">
            <a:xfrm rot="289135" flipV="1">
              <a:off x="1488" y="2795"/>
              <a:ext cx="2842" cy="81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Arc 181"/>
            <p:cNvSpPr>
              <a:spLocks/>
            </p:cNvSpPr>
            <p:nvPr/>
          </p:nvSpPr>
          <p:spPr bwMode="auto">
            <a:xfrm rot="289135">
              <a:off x="1614" y="3256"/>
              <a:ext cx="2391" cy="680"/>
            </a:xfrm>
            <a:custGeom>
              <a:avLst/>
              <a:gdLst>
                <a:gd name="T0" fmla="*/ 0 w 38600"/>
                <a:gd name="T1" fmla="*/ 375 h 21600"/>
                <a:gd name="T2" fmla="*/ 2391 w 38600"/>
                <a:gd name="T3" fmla="*/ 374 h 21600"/>
                <a:gd name="T4" fmla="*/ 1196 w 38600"/>
                <a:gd name="T5" fmla="*/ 680 h 21600"/>
                <a:gd name="T6" fmla="*/ 0 60000 65536"/>
                <a:gd name="T7" fmla="*/ 0 60000 65536"/>
                <a:gd name="T8" fmla="*/ 0 60000 65536"/>
                <a:gd name="T9" fmla="*/ 0 w 38600"/>
                <a:gd name="T10" fmla="*/ 0 h 21600"/>
                <a:gd name="T11" fmla="*/ 38600 w 38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600" h="21600" fill="none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</a:path>
                <a:path w="38600" h="21600" stroke="0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  <a:lnTo>
                    <a:pt x="19304" y="2160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utoShape 182" descr="Dark horizontal"/>
            <p:cNvSpPr>
              <a:spLocks noChangeArrowheads="1"/>
            </p:cNvSpPr>
            <p:nvPr/>
          </p:nvSpPr>
          <p:spPr bwMode="auto">
            <a:xfrm rot="289135">
              <a:off x="2718" y="1430"/>
              <a:ext cx="1595" cy="466"/>
            </a:xfrm>
            <a:prstGeom prst="parallelogram">
              <a:avLst>
                <a:gd name="adj" fmla="val 146386"/>
              </a:avLst>
            </a:prstGeom>
            <a:pattFill prst="dkHorz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Oval 183"/>
            <p:cNvSpPr>
              <a:spLocks noChangeArrowheads="1"/>
            </p:cNvSpPr>
            <p:nvPr/>
          </p:nvSpPr>
          <p:spPr bwMode="auto">
            <a:xfrm rot="289135">
              <a:off x="2155" y="2799"/>
              <a:ext cx="97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184"/>
            <p:cNvSpPr>
              <a:spLocks noChangeArrowheads="1"/>
            </p:cNvSpPr>
            <p:nvPr/>
          </p:nvSpPr>
          <p:spPr bwMode="auto">
            <a:xfrm rot="289135">
              <a:off x="3540" y="3019"/>
              <a:ext cx="101" cy="7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Oval 185"/>
            <p:cNvSpPr>
              <a:spLocks noChangeArrowheads="1"/>
            </p:cNvSpPr>
            <p:nvPr/>
          </p:nvSpPr>
          <p:spPr bwMode="auto">
            <a:xfrm rot="289135">
              <a:off x="4008" y="3618"/>
              <a:ext cx="101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186"/>
            <p:cNvSpPr>
              <a:spLocks noChangeArrowheads="1"/>
            </p:cNvSpPr>
            <p:nvPr/>
          </p:nvSpPr>
          <p:spPr bwMode="auto">
            <a:xfrm rot="289135">
              <a:off x="1678" y="3242"/>
              <a:ext cx="100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87"/>
            <p:cNvSpPr>
              <a:spLocks noChangeShapeType="1"/>
            </p:cNvSpPr>
            <p:nvPr/>
          </p:nvSpPr>
          <p:spPr bwMode="auto">
            <a:xfrm>
              <a:off x="2448" y="1968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88"/>
            <p:cNvSpPr>
              <a:spLocks noChangeShapeType="1"/>
            </p:cNvSpPr>
            <p:nvPr/>
          </p:nvSpPr>
          <p:spPr bwMode="auto">
            <a:xfrm>
              <a:off x="2448" y="2016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89"/>
            <p:cNvSpPr>
              <a:spLocks noChangeShapeType="1"/>
            </p:cNvSpPr>
            <p:nvPr/>
          </p:nvSpPr>
          <p:spPr bwMode="auto">
            <a:xfrm>
              <a:off x="2448" y="2064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90"/>
            <p:cNvSpPr>
              <a:spLocks noChangeShapeType="1"/>
            </p:cNvSpPr>
            <p:nvPr/>
          </p:nvSpPr>
          <p:spPr bwMode="auto">
            <a:xfrm>
              <a:off x="2448" y="2112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91"/>
            <p:cNvSpPr>
              <a:spLocks noChangeShapeType="1"/>
            </p:cNvSpPr>
            <p:nvPr/>
          </p:nvSpPr>
          <p:spPr bwMode="auto">
            <a:xfrm>
              <a:off x="2448" y="2160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92"/>
            <p:cNvSpPr>
              <a:spLocks noChangeShapeType="1"/>
            </p:cNvSpPr>
            <p:nvPr/>
          </p:nvSpPr>
          <p:spPr bwMode="auto">
            <a:xfrm>
              <a:off x="2448" y="2208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93"/>
            <p:cNvSpPr>
              <a:spLocks noChangeShapeType="1"/>
            </p:cNvSpPr>
            <p:nvPr/>
          </p:nvSpPr>
          <p:spPr bwMode="auto">
            <a:xfrm>
              <a:off x="2448" y="2256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94"/>
            <p:cNvSpPr>
              <a:spLocks noChangeShapeType="1"/>
            </p:cNvSpPr>
            <p:nvPr/>
          </p:nvSpPr>
          <p:spPr bwMode="auto">
            <a:xfrm>
              <a:off x="2448" y="2304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95"/>
            <p:cNvSpPr>
              <a:spLocks noChangeShapeType="1"/>
            </p:cNvSpPr>
            <p:nvPr/>
          </p:nvSpPr>
          <p:spPr bwMode="auto">
            <a:xfrm>
              <a:off x="2448" y="2352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96"/>
            <p:cNvSpPr>
              <a:spLocks noChangeShapeType="1"/>
            </p:cNvSpPr>
            <p:nvPr/>
          </p:nvSpPr>
          <p:spPr bwMode="auto">
            <a:xfrm>
              <a:off x="2448" y="2400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97"/>
            <p:cNvSpPr>
              <a:spLocks noChangeShapeType="1"/>
            </p:cNvSpPr>
            <p:nvPr/>
          </p:nvSpPr>
          <p:spPr bwMode="auto">
            <a:xfrm>
              <a:off x="2448" y="2496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98"/>
            <p:cNvSpPr>
              <a:spLocks noChangeShapeType="1"/>
            </p:cNvSpPr>
            <p:nvPr/>
          </p:nvSpPr>
          <p:spPr bwMode="auto">
            <a:xfrm>
              <a:off x="2448" y="2448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99"/>
            <p:cNvSpPr>
              <a:spLocks noChangeShapeType="1"/>
            </p:cNvSpPr>
            <p:nvPr/>
          </p:nvSpPr>
          <p:spPr bwMode="auto">
            <a:xfrm>
              <a:off x="2448" y="2544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200"/>
            <p:cNvSpPr>
              <a:spLocks noChangeShapeType="1"/>
            </p:cNvSpPr>
            <p:nvPr/>
          </p:nvSpPr>
          <p:spPr bwMode="auto">
            <a:xfrm>
              <a:off x="2448" y="2592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201"/>
            <p:cNvSpPr>
              <a:spLocks noChangeShapeType="1"/>
            </p:cNvSpPr>
            <p:nvPr/>
          </p:nvSpPr>
          <p:spPr bwMode="auto">
            <a:xfrm>
              <a:off x="2448" y="2688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202"/>
            <p:cNvSpPr>
              <a:spLocks noChangeShapeType="1"/>
            </p:cNvSpPr>
            <p:nvPr/>
          </p:nvSpPr>
          <p:spPr bwMode="auto">
            <a:xfrm>
              <a:off x="2448" y="2640"/>
              <a:ext cx="1248" cy="96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203"/>
            <p:cNvSpPr>
              <a:spLocks noChangeShapeType="1"/>
            </p:cNvSpPr>
            <p:nvPr/>
          </p:nvSpPr>
          <p:spPr bwMode="auto">
            <a:xfrm flipV="1">
              <a:off x="3696" y="1536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204"/>
            <p:cNvSpPr>
              <a:spLocks noChangeShapeType="1"/>
            </p:cNvSpPr>
            <p:nvPr/>
          </p:nvSpPr>
          <p:spPr bwMode="auto">
            <a:xfrm flipV="1">
              <a:off x="3696" y="1584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205"/>
            <p:cNvSpPr>
              <a:spLocks noChangeShapeType="1"/>
            </p:cNvSpPr>
            <p:nvPr/>
          </p:nvSpPr>
          <p:spPr bwMode="auto">
            <a:xfrm flipV="1">
              <a:off x="3696" y="163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206"/>
            <p:cNvSpPr>
              <a:spLocks noChangeShapeType="1"/>
            </p:cNvSpPr>
            <p:nvPr/>
          </p:nvSpPr>
          <p:spPr bwMode="auto">
            <a:xfrm flipV="1">
              <a:off x="3696" y="1680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207"/>
            <p:cNvSpPr>
              <a:spLocks noChangeShapeType="1"/>
            </p:cNvSpPr>
            <p:nvPr/>
          </p:nvSpPr>
          <p:spPr bwMode="auto">
            <a:xfrm flipV="1">
              <a:off x="3696" y="1728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208"/>
            <p:cNvSpPr>
              <a:spLocks noChangeShapeType="1"/>
            </p:cNvSpPr>
            <p:nvPr/>
          </p:nvSpPr>
          <p:spPr bwMode="auto">
            <a:xfrm flipV="1">
              <a:off x="3696" y="1776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09"/>
            <p:cNvSpPr>
              <a:spLocks noChangeShapeType="1"/>
            </p:cNvSpPr>
            <p:nvPr/>
          </p:nvSpPr>
          <p:spPr bwMode="auto">
            <a:xfrm flipV="1">
              <a:off x="3696" y="1824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210"/>
            <p:cNvSpPr>
              <a:spLocks noChangeShapeType="1"/>
            </p:cNvSpPr>
            <p:nvPr/>
          </p:nvSpPr>
          <p:spPr bwMode="auto">
            <a:xfrm flipV="1">
              <a:off x="3696" y="1920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211"/>
            <p:cNvSpPr>
              <a:spLocks noChangeShapeType="1"/>
            </p:cNvSpPr>
            <p:nvPr/>
          </p:nvSpPr>
          <p:spPr bwMode="auto">
            <a:xfrm flipV="1">
              <a:off x="3696" y="187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212"/>
            <p:cNvSpPr>
              <a:spLocks noChangeShapeType="1"/>
            </p:cNvSpPr>
            <p:nvPr/>
          </p:nvSpPr>
          <p:spPr bwMode="auto">
            <a:xfrm flipV="1">
              <a:off x="3696" y="1968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213"/>
            <p:cNvSpPr>
              <a:spLocks noChangeShapeType="1"/>
            </p:cNvSpPr>
            <p:nvPr/>
          </p:nvSpPr>
          <p:spPr bwMode="auto">
            <a:xfrm flipV="1">
              <a:off x="3696" y="2016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214"/>
            <p:cNvSpPr>
              <a:spLocks noChangeShapeType="1"/>
            </p:cNvSpPr>
            <p:nvPr/>
          </p:nvSpPr>
          <p:spPr bwMode="auto">
            <a:xfrm flipV="1">
              <a:off x="3696" y="211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215"/>
            <p:cNvSpPr>
              <a:spLocks noChangeShapeType="1"/>
            </p:cNvSpPr>
            <p:nvPr/>
          </p:nvSpPr>
          <p:spPr bwMode="auto">
            <a:xfrm flipV="1">
              <a:off x="3696" y="211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216"/>
            <p:cNvSpPr>
              <a:spLocks noChangeShapeType="1"/>
            </p:cNvSpPr>
            <p:nvPr/>
          </p:nvSpPr>
          <p:spPr bwMode="auto">
            <a:xfrm flipV="1">
              <a:off x="3696" y="2064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217"/>
            <p:cNvSpPr>
              <a:spLocks noChangeShapeType="1"/>
            </p:cNvSpPr>
            <p:nvPr/>
          </p:nvSpPr>
          <p:spPr bwMode="auto">
            <a:xfrm flipV="1">
              <a:off x="3696" y="211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218"/>
            <p:cNvSpPr>
              <a:spLocks noChangeShapeType="1"/>
            </p:cNvSpPr>
            <p:nvPr/>
          </p:nvSpPr>
          <p:spPr bwMode="auto">
            <a:xfrm flipV="1">
              <a:off x="3696" y="211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219"/>
            <p:cNvSpPr>
              <a:spLocks noChangeShapeType="1"/>
            </p:cNvSpPr>
            <p:nvPr/>
          </p:nvSpPr>
          <p:spPr bwMode="auto">
            <a:xfrm flipV="1">
              <a:off x="3696" y="2112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220"/>
            <p:cNvSpPr>
              <a:spLocks noChangeShapeType="1"/>
            </p:cNvSpPr>
            <p:nvPr/>
          </p:nvSpPr>
          <p:spPr bwMode="auto">
            <a:xfrm flipV="1">
              <a:off x="3696" y="2160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221"/>
            <p:cNvSpPr>
              <a:spLocks noChangeShapeType="1"/>
            </p:cNvSpPr>
            <p:nvPr/>
          </p:nvSpPr>
          <p:spPr bwMode="auto">
            <a:xfrm flipV="1">
              <a:off x="3696" y="2208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222"/>
            <p:cNvSpPr>
              <a:spLocks noChangeShapeType="1"/>
            </p:cNvSpPr>
            <p:nvPr/>
          </p:nvSpPr>
          <p:spPr bwMode="auto">
            <a:xfrm flipV="1">
              <a:off x="3696" y="2256"/>
              <a:ext cx="960" cy="528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0" y="2362200"/>
            <a:ext cx="8605626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(ii) Armature core: </a:t>
            </a:r>
            <a:r>
              <a:rPr lang="en-US" sz="2000" dirty="0"/>
              <a:t>The armature core is keyed to the machine shaft and </a:t>
            </a:r>
            <a:r>
              <a:rPr lang="en-US" sz="2000" dirty="0" smtClean="0"/>
              <a:t>rotates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between the </a:t>
            </a:r>
            <a:r>
              <a:rPr lang="en-US" sz="2000" dirty="0" smtClean="0"/>
              <a:t>field poles. The rotating armature cuts the main  magnetic field , </a:t>
            </a:r>
          </a:p>
          <a:p>
            <a:r>
              <a:rPr lang="en-US" sz="2000" dirty="0" smtClean="0"/>
              <a:t>therefore an e.m.f is induced in the armature core..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/>
              <a:t>Armature  core serves the following  purposes: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/>
              <a:t>a) It houses the conductors in the slots.</a:t>
            </a:r>
          </a:p>
          <a:p>
            <a:pPr algn="just">
              <a:lnSpc>
                <a:spcPct val="90000"/>
              </a:lnSpc>
            </a:pPr>
            <a:r>
              <a:rPr lang="en-US" sz="2000" dirty="0" smtClean="0"/>
              <a:t>b)  It provides an easy path for magnetic flux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4191000"/>
            <a:ext cx="669281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532208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(iii) Armature winding: </a:t>
            </a:r>
            <a:r>
              <a:rPr lang="en-US" sz="2000" dirty="0"/>
              <a:t>The slots of the armature core hold </a:t>
            </a:r>
            <a:r>
              <a:rPr lang="en-US" sz="2000" dirty="0" smtClean="0"/>
              <a:t>insulated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conductors that are connected in </a:t>
            </a:r>
            <a:r>
              <a:rPr lang="en-US" sz="2000" dirty="0" smtClean="0"/>
              <a:t>a suitable </a:t>
            </a:r>
            <a:r>
              <a:rPr lang="en-US" sz="2000" dirty="0"/>
              <a:t>manner. This is known as </a:t>
            </a:r>
            <a:r>
              <a:rPr lang="en-US" sz="2000" dirty="0" smtClean="0"/>
              <a:t>armature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winding. This is the winding </a:t>
            </a:r>
            <a:r>
              <a:rPr lang="en-US" sz="2000" dirty="0" smtClean="0"/>
              <a:t>in which </a:t>
            </a:r>
            <a:r>
              <a:rPr lang="en-US" sz="2000" dirty="0"/>
              <a:t>“working” e.m.f. is induced. The armature </a:t>
            </a:r>
            <a:endParaRPr lang="en-US" sz="2000" dirty="0" smtClean="0"/>
          </a:p>
          <a:p>
            <a:r>
              <a:rPr lang="en-US" sz="2000" dirty="0" smtClean="0"/>
              <a:t>conductors </a:t>
            </a:r>
            <a:r>
              <a:rPr lang="en-US" sz="2000" dirty="0"/>
              <a:t>are connected </a:t>
            </a:r>
            <a:r>
              <a:rPr lang="en-US" sz="2000" dirty="0" smtClean="0"/>
              <a:t>in series-parallel</a:t>
            </a:r>
            <a:r>
              <a:rPr lang="en-US" sz="2000" dirty="0"/>
              <a:t>; the conductors being connected </a:t>
            </a:r>
            <a:r>
              <a:rPr lang="en-US" sz="2000" dirty="0" smtClean="0"/>
              <a:t>in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series so as to increase </a:t>
            </a:r>
            <a:r>
              <a:rPr lang="en-US" sz="2000" dirty="0" smtClean="0"/>
              <a:t>the </a:t>
            </a:r>
            <a:r>
              <a:rPr lang="en-US" sz="2000" dirty="0"/>
              <a:t>voltage and in parallel paths so as to increase </a:t>
            </a:r>
            <a:r>
              <a:rPr lang="en-US" sz="2000" dirty="0" smtClean="0"/>
              <a:t>the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current. The armature </a:t>
            </a:r>
            <a:r>
              <a:rPr lang="en-US" sz="2000" dirty="0" smtClean="0"/>
              <a:t>winding of </a:t>
            </a:r>
            <a:r>
              <a:rPr lang="en-US" sz="2000" dirty="0"/>
              <a:t>a </a:t>
            </a:r>
            <a:r>
              <a:rPr lang="en-US" sz="2000" dirty="0" err="1"/>
              <a:t>d.c</a:t>
            </a:r>
            <a:r>
              <a:rPr lang="en-US" sz="2000" dirty="0"/>
              <a:t>. machine is a closed-circuit winding; the </a:t>
            </a:r>
            <a:endParaRPr lang="en-US" sz="2000" dirty="0" smtClean="0"/>
          </a:p>
          <a:p>
            <a:r>
              <a:rPr lang="en-US" sz="2000" dirty="0" smtClean="0"/>
              <a:t>conductors </a:t>
            </a:r>
            <a:r>
              <a:rPr lang="en-US" sz="2000" dirty="0"/>
              <a:t>being connected </a:t>
            </a:r>
            <a:r>
              <a:rPr lang="en-US" sz="2000" dirty="0" smtClean="0"/>
              <a:t>in a </a:t>
            </a:r>
            <a:r>
              <a:rPr lang="en-US" sz="2000" dirty="0"/>
              <a:t>symmetrical manner forming a closed loop </a:t>
            </a:r>
            <a:r>
              <a:rPr lang="en-US" sz="2000" dirty="0" smtClean="0"/>
              <a:t>or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series of closed loops</a:t>
            </a:r>
          </a:p>
          <a:p>
            <a:endParaRPr lang="en-US" sz="2000" dirty="0"/>
          </a:p>
          <a:p>
            <a:endParaRPr lang="en-US" sz="2400" b="1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828800" y="2971800"/>
            <a:ext cx="5410200" cy="2819400"/>
            <a:chOff x="720" y="768"/>
            <a:chExt cx="3744" cy="2496"/>
          </a:xfrm>
        </p:grpSpPr>
        <p:sp>
          <p:nvSpPr>
            <p:cNvPr id="4" name="AutoShape 16"/>
            <p:cNvSpPr>
              <a:spLocks noChangeArrowheads="1"/>
            </p:cNvSpPr>
            <p:nvPr/>
          </p:nvSpPr>
          <p:spPr bwMode="auto">
            <a:xfrm flipV="1">
              <a:off x="1680" y="2928"/>
              <a:ext cx="2256" cy="23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1680" y="3120"/>
              <a:ext cx="2208" cy="144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76200" cmpd="tri">
              <a:pattFill prst="dkUpDiag">
                <a:fgClr>
                  <a:srgbClr val="CC3300"/>
                </a:fgClr>
                <a:bgClr>
                  <a:srgbClr val="FFFFFF"/>
                </a:bgClr>
              </a:patt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18"/>
            <p:cNvSpPr>
              <a:spLocks/>
            </p:cNvSpPr>
            <p:nvPr/>
          </p:nvSpPr>
          <p:spPr bwMode="auto">
            <a:xfrm>
              <a:off x="1344" y="1248"/>
              <a:ext cx="672" cy="1680"/>
            </a:xfrm>
            <a:prstGeom prst="leftBrace">
              <a:avLst>
                <a:gd name="adj1" fmla="val 49109"/>
                <a:gd name="adj2" fmla="val 50000"/>
              </a:avLst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9" descr="Dark upward diagonal"/>
            <p:cNvSpPr>
              <a:spLocks noChangeArrowheads="1"/>
            </p:cNvSpPr>
            <p:nvPr/>
          </p:nvSpPr>
          <p:spPr bwMode="auto">
            <a:xfrm>
              <a:off x="1344" y="1920"/>
              <a:ext cx="288" cy="28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1200" y="1968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AutoShape 21"/>
            <p:cNvSpPr>
              <a:spLocks/>
            </p:cNvSpPr>
            <p:nvPr/>
          </p:nvSpPr>
          <p:spPr bwMode="auto">
            <a:xfrm flipH="1">
              <a:off x="3648" y="1248"/>
              <a:ext cx="768" cy="1680"/>
            </a:xfrm>
            <a:prstGeom prst="leftBrace">
              <a:avLst>
                <a:gd name="adj1" fmla="val 42970"/>
                <a:gd name="adj2" fmla="val 50000"/>
              </a:avLst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22" descr="Dark upward diagonal"/>
            <p:cNvSpPr>
              <a:spLocks noChangeArrowheads="1"/>
            </p:cNvSpPr>
            <p:nvPr/>
          </p:nvSpPr>
          <p:spPr bwMode="auto">
            <a:xfrm>
              <a:off x="4080" y="1920"/>
              <a:ext cx="288" cy="28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3984" y="1968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>
              <a:off x="2016" y="1248"/>
              <a:ext cx="1632" cy="0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>
              <a:off x="2016" y="2928"/>
              <a:ext cx="1632" cy="0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26"/>
            <p:cNvSpPr>
              <a:spLocks noChangeArrowheads="1"/>
            </p:cNvSpPr>
            <p:nvPr/>
          </p:nvSpPr>
          <p:spPr bwMode="auto">
            <a:xfrm>
              <a:off x="2640" y="768"/>
              <a:ext cx="288" cy="288"/>
            </a:xfrm>
            <a:prstGeom prst="ellips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2784" y="1056"/>
              <a:ext cx="0" cy="192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28"/>
            <p:cNvSpPr>
              <a:spLocks noChangeArrowheads="1"/>
            </p:cNvSpPr>
            <p:nvPr/>
          </p:nvSpPr>
          <p:spPr bwMode="auto">
            <a:xfrm>
              <a:off x="2160" y="1602"/>
              <a:ext cx="1776" cy="91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V="1">
              <a:off x="2160" y="1650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V="1">
              <a:off x="2160" y="1794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V="1">
              <a:off x="2160" y="1938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 flipV="1">
              <a:off x="2160" y="2082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 flipV="1">
              <a:off x="2175" y="2226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 flipV="1">
              <a:off x="2190" y="2322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 flipV="1">
              <a:off x="2928" y="2418"/>
              <a:ext cx="1008" cy="96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 flipV="1">
              <a:off x="2241" y="1602"/>
              <a:ext cx="783" cy="63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7"/>
            <p:cNvSpPr>
              <a:spLocks noChangeArrowheads="1"/>
            </p:cNvSpPr>
            <p:nvPr/>
          </p:nvSpPr>
          <p:spPr bwMode="auto">
            <a:xfrm>
              <a:off x="720" y="1968"/>
              <a:ext cx="1443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Rectangle 38"/>
            <p:cNvSpPr>
              <a:spLocks noChangeArrowheads="1"/>
            </p:cNvSpPr>
            <p:nvPr/>
          </p:nvSpPr>
          <p:spPr bwMode="auto">
            <a:xfrm>
              <a:off x="3936" y="1968"/>
              <a:ext cx="528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AutoShape 39"/>
            <p:cNvSpPr>
              <a:spLocks noChangeArrowheads="1"/>
            </p:cNvSpPr>
            <p:nvPr/>
          </p:nvSpPr>
          <p:spPr bwMode="auto">
            <a:xfrm>
              <a:off x="1776" y="1824"/>
              <a:ext cx="240" cy="43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>
              <a:off x="1776" y="1872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1"/>
            <p:cNvSpPr>
              <a:spLocks noChangeShapeType="1"/>
            </p:cNvSpPr>
            <p:nvPr/>
          </p:nvSpPr>
          <p:spPr bwMode="auto">
            <a:xfrm>
              <a:off x="1776" y="1953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2"/>
            <p:cNvSpPr>
              <a:spLocks noChangeShapeType="1"/>
            </p:cNvSpPr>
            <p:nvPr/>
          </p:nvSpPr>
          <p:spPr bwMode="auto">
            <a:xfrm>
              <a:off x="1776" y="2016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3"/>
            <p:cNvSpPr>
              <a:spLocks noChangeShapeType="1"/>
            </p:cNvSpPr>
            <p:nvPr/>
          </p:nvSpPr>
          <p:spPr bwMode="auto">
            <a:xfrm>
              <a:off x="1776" y="2097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4"/>
            <p:cNvSpPr>
              <a:spLocks noChangeShapeType="1"/>
            </p:cNvSpPr>
            <p:nvPr/>
          </p:nvSpPr>
          <p:spPr bwMode="auto">
            <a:xfrm>
              <a:off x="1776" y="2160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1776" y="2223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46" descr="Narrow vertical"/>
            <p:cNvSpPr>
              <a:spLocks noChangeArrowheads="1"/>
            </p:cNvSpPr>
            <p:nvPr/>
          </p:nvSpPr>
          <p:spPr bwMode="auto">
            <a:xfrm>
              <a:off x="2064" y="1824"/>
              <a:ext cx="144" cy="432"/>
            </a:xfrm>
            <a:prstGeom prst="roundRect">
              <a:avLst>
                <a:gd name="adj" fmla="val 16667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47" descr="Narrow vertical"/>
            <p:cNvSpPr>
              <a:spLocks noChangeArrowheads="1"/>
            </p:cNvSpPr>
            <p:nvPr/>
          </p:nvSpPr>
          <p:spPr bwMode="auto">
            <a:xfrm>
              <a:off x="2160" y="1584"/>
              <a:ext cx="144" cy="912"/>
            </a:xfrm>
            <a:prstGeom prst="roundRect">
              <a:avLst>
                <a:gd name="adj" fmla="val 50000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48" descr="Narrow vertical"/>
            <p:cNvSpPr>
              <a:spLocks noChangeArrowheads="1"/>
            </p:cNvSpPr>
            <p:nvPr/>
          </p:nvSpPr>
          <p:spPr bwMode="auto">
            <a:xfrm>
              <a:off x="3744" y="1584"/>
              <a:ext cx="144" cy="912"/>
            </a:xfrm>
            <a:prstGeom prst="roundRect">
              <a:avLst>
                <a:gd name="adj" fmla="val 50000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9"/>
            <p:cNvSpPr>
              <a:spLocks noChangeArrowheads="1"/>
            </p:cNvSpPr>
            <p:nvPr/>
          </p:nvSpPr>
          <p:spPr bwMode="auto">
            <a:xfrm>
              <a:off x="2016" y="1728"/>
              <a:ext cx="4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50"/>
            <p:cNvSpPr>
              <a:spLocks noChangeArrowheads="1"/>
            </p:cNvSpPr>
            <p:nvPr/>
          </p:nvSpPr>
          <p:spPr bwMode="auto">
            <a:xfrm>
              <a:off x="1825" y="2257"/>
              <a:ext cx="96" cy="14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AutoShape 51"/>
            <p:cNvSpPr>
              <a:spLocks noChangeArrowheads="1"/>
            </p:cNvSpPr>
            <p:nvPr/>
          </p:nvSpPr>
          <p:spPr bwMode="auto">
            <a:xfrm>
              <a:off x="1825" y="1680"/>
              <a:ext cx="96" cy="14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Rectangle 52"/>
            <p:cNvSpPr>
              <a:spLocks noChangeArrowheads="1"/>
            </p:cNvSpPr>
            <p:nvPr/>
          </p:nvSpPr>
          <p:spPr bwMode="auto">
            <a:xfrm>
              <a:off x="1728" y="1440"/>
              <a:ext cx="48" cy="288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53"/>
            <p:cNvSpPr>
              <a:spLocks noChangeArrowheads="1"/>
            </p:cNvSpPr>
            <p:nvPr/>
          </p:nvSpPr>
          <p:spPr bwMode="auto">
            <a:xfrm>
              <a:off x="1776" y="1632"/>
              <a:ext cx="19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54"/>
            <p:cNvSpPr>
              <a:spLocks noChangeArrowheads="1"/>
            </p:cNvSpPr>
            <p:nvPr/>
          </p:nvSpPr>
          <p:spPr bwMode="auto">
            <a:xfrm>
              <a:off x="1728" y="2400"/>
              <a:ext cx="48" cy="288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55"/>
            <p:cNvSpPr>
              <a:spLocks noChangeArrowheads="1"/>
            </p:cNvSpPr>
            <p:nvPr/>
          </p:nvSpPr>
          <p:spPr bwMode="auto">
            <a:xfrm>
              <a:off x="1776" y="2352"/>
              <a:ext cx="19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56"/>
            <p:cNvSpPr>
              <a:spLocks noChangeArrowheads="1"/>
            </p:cNvSpPr>
            <p:nvPr/>
          </p:nvSpPr>
          <p:spPr bwMode="auto">
            <a:xfrm>
              <a:off x="2208" y="1266"/>
              <a:ext cx="1584" cy="27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57"/>
            <p:cNvSpPr>
              <a:spLocks noChangeArrowheads="1"/>
            </p:cNvSpPr>
            <p:nvPr/>
          </p:nvSpPr>
          <p:spPr bwMode="auto">
            <a:xfrm>
              <a:off x="2208" y="2592"/>
              <a:ext cx="1584" cy="303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58" descr="Narrow horizontal"/>
            <p:cNvSpPr>
              <a:spLocks noChangeArrowheads="1"/>
            </p:cNvSpPr>
            <p:nvPr/>
          </p:nvSpPr>
          <p:spPr bwMode="auto">
            <a:xfrm>
              <a:off x="2148" y="2688"/>
              <a:ext cx="1680" cy="192"/>
            </a:xfrm>
            <a:prstGeom prst="rect">
              <a:avLst/>
            </a:prstGeom>
            <a:pattFill prst="narHorz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59" descr="Narrow horizontal"/>
            <p:cNvSpPr>
              <a:spLocks noChangeArrowheads="1"/>
            </p:cNvSpPr>
            <p:nvPr/>
          </p:nvSpPr>
          <p:spPr bwMode="auto">
            <a:xfrm>
              <a:off x="2160" y="1281"/>
              <a:ext cx="1680" cy="192"/>
            </a:xfrm>
            <a:prstGeom prst="rect">
              <a:avLst/>
            </a:prstGeom>
            <a:pattFill prst="narHorz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60"/>
            <p:cNvSpPr>
              <a:spLocks noChangeArrowheads="1"/>
            </p:cNvSpPr>
            <p:nvPr/>
          </p:nvSpPr>
          <p:spPr bwMode="auto">
            <a:xfrm>
              <a:off x="816" y="1713"/>
              <a:ext cx="240" cy="721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Rectangle 61"/>
            <p:cNvSpPr>
              <a:spLocks noChangeArrowheads="1"/>
            </p:cNvSpPr>
            <p:nvPr/>
          </p:nvSpPr>
          <p:spPr bwMode="auto">
            <a:xfrm>
              <a:off x="1056" y="1680"/>
              <a:ext cx="49" cy="768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Rectangle 62"/>
            <p:cNvSpPr>
              <a:spLocks noChangeArrowheads="1"/>
            </p:cNvSpPr>
            <p:nvPr/>
          </p:nvSpPr>
          <p:spPr bwMode="auto">
            <a:xfrm>
              <a:off x="767" y="1680"/>
              <a:ext cx="49" cy="768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534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Depending upon the types of inter connection. of coils , the winding  can be classified into two types;</a:t>
            </a:r>
          </a:p>
          <a:p>
            <a:pPr marL="342900" indent="-342900" algn="just">
              <a:buAutoNum type="arabicParenBoth"/>
            </a:pPr>
            <a:r>
              <a:rPr lang="en-US" b="1" i="1" dirty="0" smtClean="0"/>
              <a:t>Simple wave winding</a:t>
            </a:r>
            <a:r>
              <a:rPr lang="en-US" dirty="0" smtClean="0"/>
              <a:t>: In this arrangement , the armature coils are connected in series through commutator segments in such a way that the armature winding is divided into two parallel paths irrespective of the numbers of poles of the machine . If there are Z armature conductors , then Z/2 conductors will be in series in each parallel path as shown:</a:t>
            </a:r>
          </a:p>
          <a:p>
            <a:pPr marL="342900" lvl="1" indent="-342900" algn="just"/>
            <a:r>
              <a:rPr lang="en-US" sz="2000" dirty="0" smtClean="0">
                <a:solidFill>
                  <a:srgbClr val="000000"/>
                </a:solidFill>
              </a:rPr>
              <a:t>These are used in machines </a:t>
            </a:r>
            <a:r>
              <a:rPr lang="en-US" sz="2000" dirty="0" smtClean="0">
                <a:solidFill>
                  <a:srgbClr val="6600FF"/>
                </a:solidFill>
              </a:rPr>
              <a:t>designed for high</a:t>
            </a:r>
          </a:p>
          <a:p>
            <a:pPr marL="342900" lvl="1" indent="-342900" algn="just"/>
            <a:r>
              <a:rPr lang="en-US" sz="2000" dirty="0" smtClean="0">
                <a:solidFill>
                  <a:srgbClr val="6600FF"/>
                </a:solidFill>
              </a:rPr>
              <a:t> voltage and low current.</a:t>
            </a:r>
          </a:p>
          <a:p>
            <a:pPr marL="342900" lvl="1" indent="-342900" algn="just"/>
            <a:r>
              <a:rPr lang="en-US" sz="2000" dirty="0" smtClean="0">
                <a:solidFill>
                  <a:srgbClr val="6600FF"/>
                </a:solidFill>
              </a:rPr>
              <a:t>No of current path, C=2 </a:t>
            </a:r>
            <a:endParaRPr lang="en-US" dirty="0" smtClean="0"/>
          </a:p>
          <a:p>
            <a:pPr marL="342900" indent="-342900" algn="just">
              <a:buAutoNum type="arabicParenBoth"/>
            </a:pPr>
            <a:endParaRPr lang="en-US" b="1" i="1" dirty="0" smtClean="0"/>
          </a:p>
          <a:p>
            <a:pPr marL="342900" indent="-342900" algn="just">
              <a:buAutoNum type="arabicParenBoth"/>
            </a:pPr>
            <a:endParaRPr lang="en-US" b="1" i="1" dirty="0" smtClean="0"/>
          </a:p>
          <a:p>
            <a:pPr marL="342900" indent="-342900" algn="just">
              <a:buAutoNum type="arabicParenBoth"/>
            </a:pPr>
            <a:endParaRPr lang="en-US" b="1" i="1" dirty="0" smtClean="0"/>
          </a:p>
          <a:p>
            <a:pPr marL="342900" indent="-342900" algn="just">
              <a:buAutoNum type="arabicParenBoth"/>
            </a:pPr>
            <a:r>
              <a:rPr lang="en-US" b="1" i="1" dirty="0" smtClean="0"/>
              <a:t>Simple Lap winding: </a:t>
            </a:r>
            <a:r>
              <a:rPr lang="en-US" dirty="0" smtClean="0"/>
              <a:t>: In this arrangement , the armature coils are connected in series through commutator segments in such a way that the armature winding is divided into as many parallel paths as the number of poles of the machine . If there are Z conductors and P poles then there will be P parallel paths each containing Z/P conductors in series 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lvl="1" indent="-342900" algn="just"/>
            <a:r>
              <a:rPr lang="en-US" sz="2000" dirty="0" smtClean="0">
                <a:solidFill>
                  <a:srgbClr val="000000"/>
                </a:solidFill>
              </a:rPr>
              <a:t>-These are </a:t>
            </a:r>
            <a:r>
              <a:rPr lang="en-US" sz="2000" dirty="0" smtClean="0">
                <a:solidFill>
                  <a:srgbClr val="6600FF"/>
                </a:solidFill>
              </a:rPr>
              <a:t>used in machines designed for low </a:t>
            </a:r>
          </a:p>
          <a:p>
            <a:pPr marL="342900" lvl="1" indent="-342900" algn="just"/>
            <a:r>
              <a:rPr lang="en-US" sz="2000" dirty="0" smtClean="0">
                <a:solidFill>
                  <a:srgbClr val="6600FF"/>
                </a:solidFill>
              </a:rPr>
              <a:t>voltage and high current.</a:t>
            </a:r>
          </a:p>
          <a:p>
            <a:pPr marL="342900" lvl="1" indent="-342900" algn="just"/>
            <a:r>
              <a:rPr lang="en-US" sz="2000" dirty="0" smtClean="0">
                <a:solidFill>
                  <a:srgbClr val="000000"/>
                </a:solidFill>
              </a:rPr>
              <a:t>-No of current path, </a:t>
            </a:r>
            <a:r>
              <a:rPr lang="en-US" sz="2000" b="1" dirty="0" smtClean="0">
                <a:solidFill>
                  <a:srgbClr val="000000"/>
                </a:solidFill>
              </a:rPr>
              <a:t>C=2p</a:t>
            </a:r>
            <a:r>
              <a:rPr lang="en-US" sz="2000" dirty="0" smtClean="0">
                <a:solidFill>
                  <a:srgbClr val="000000"/>
                </a:solidFill>
              </a:rPr>
              <a:t> ; p=no of poles</a:t>
            </a:r>
          </a:p>
          <a:p>
            <a:pPr marL="342900" lvl="1" indent="-342900" algn="just"/>
            <a:endParaRPr lang="en-US" sz="2000" dirty="0" smtClean="0">
              <a:solidFill>
                <a:srgbClr val="6600FF"/>
              </a:solidFill>
            </a:endParaRPr>
          </a:p>
          <a:p>
            <a:pPr marL="342900" indent="-342900" algn="just">
              <a:buAutoNum type="arabicParenBoth"/>
            </a:pPr>
            <a:endParaRPr lang="en-US" b="1" i="1" dirty="0"/>
          </a:p>
        </p:txBody>
      </p:sp>
      <p:pic>
        <p:nvPicPr>
          <p:cNvPr id="3" name="Picture 4" descr="wave wound in s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057400"/>
            <a:ext cx="320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5243513"/>
            <a:ext cx="3581400" cy="1614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commutator is a mechanical rectifier which converts the alternating </a:t>
            </a:r>
            <a:r>
              <a:rPr lang="en-US" sz="2400" dirty="0" smtClean="0"/>
              <a:t>voltage generated </a:t>
            </a:r>
            <a:r>
              <a:rPr lang="en-US" sz="2400" dirty="0"/>
              <a:t>in the armature winding into direct voltage across the brushes. </a:t>
            </a:r>
            <a:r>
              <a:rPr lang="en-US" sz="2400" dirty="0" smtClean="0"/>
              <a:t>The commutator </a:t>
            </a:r>
            <a:r>
              <a:rPr lang="en-US" sz="2400" dirty="0"/>
              <a:t>is made of copper segments insulated from each other by </a:t>
            </a:r>
            <a:r>
              <a:rPr lang="en-US" sz="2400" dirty="0" smtClean="0"/>
              <a:t>mica sheets </a:t>
            </a:r>
            <a:r>
              <a:rPr lang="en-US" sz="2400" dirty="0"/>
              <a:t>and mounted on the shaft of the </a:t>
            </a:r>
            <a:r>
              <a:rPr lang="en-US" sz="2400" dirty="0" smtClean="0"/>
              <a:t>machine. </a:t>
            </a:r>
            <a:r>
              <a:rPr lang="en-US" sz="2400" dirty="0"/>
              <a:t>The </a:t>
            </a:r>
            <a:r>
              <a:rPr lang="en-US" sz="2400" dirty="0" smtClean="0"/>
              <a:t>armature conductors </a:t>
            </a:r>
            <a:r>
              <a:rPr lang="en-US" sz="2400" dirty="0"/>
              <a:t>are soldered to the commutator segments in a suitable manner to </a:t>
            </a:r>
            <a:r>
              <a:rPr lang="en-US" sz="2400" dirty="0" smtClean="0"/>
              <a:t>give rise </a:t>
            </a:r>
            <a:r>
              <a:rPr lang="en-US" sz="2400" dirty="0"/>
              <a:t>to the armature winding.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4648200" cy="351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" y="152400"/>
            <a:ext cx="19405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(iv) Commutator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312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(v) Brushes:</a:t>
            </a:r>
            <a:endParaRPr lang="en-US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purpose of brushes is to ensure electrical connections between the </a:t>
            </a:r>
            <a:r>
              <a:rPr lang="en-US" dirty="0" smtClean="0"/>
              <a:t>rotating commutator </a:t>
            </a:r>
            <a:r>
              <a:rPr lang="en-US" dirty="0"/>
              <a:t>and stationary external load circuit. The brushes are made of </a:t>
            </a:r>
            <a:r>
              <a:rPr lang="en-US" dirty="0" smtClean="0"/>
              <a:t>carbon and </a:t>
            </a:r>
            <a:r>
              <a:rPr lang="en-US" dirty="0"/>
              <a:t>rest on the commutator. The brush pressure is adjusted by means </a:t>
            </a:r>
            <a:r>
              <a:rPr lang="en-US" dirty="0" smtClean="0"/>
              <a:t>of adjustable springs. If </a:t>
            </a:r>
            <a:r>
              <a:rPr lang="en-US" dirty="0"/>
              <a:t>the brush pressure is very large, the </a:t>
            </a:r>
            <a:r>
              <a:rPr lang="en-US" dirty="0" smtClean="0"/>
              <a:t>friction produces </a:t>
            </a:r>
            <a:r>
              <a:rPr lang="en-US" dirty="0"/>
              <a:t>heating of the commutator and the brushes. On the other hand, if it </a:t>
            </a:r>
            <a:r>
              <a:rPr lang="en-US" dirty="0" smtClean="0"/>
              <a:t>is too </a:t>
            </a:r>
            <a:r>
              <a:rPr lang="en-US" dirty="0"/>
              <a:t>weak, the imperfect contact with the commutator may produce sparking.</a:t>
            </a:r>
          </a:p>
        </p:txBody>
      </p:sp>
      <p:pic>
        <p:nvPicPr>
          <p:cNvPr id="3073" name="Picture 1" descr="C:\Users\Sho\Desktop\comta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6706069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28600"/>
            <a:ext cx="3116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Simple Loop Generator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Consider a single turn loop ABCD rotating clockwise in a uniform magnetic field with a constant speed as shown in Fig.(1.1). As the loop rotates, the flux linking the coil sides AB and CD changes continuously. Hence the </a:t>
            </a:r>
            <a:r>
              <a:rPr lang="en-US" dirty="0" err="1" smtClean="0"/>
              <a:t>e.m.f</a:t>
            </a:r>
            <a:r>
              <a:rPr lang="en-US" dirty="0" smtClean="0"/>
              <a:t>. induced in these coil sides also change.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6353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495300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When the loop is in position no. 1 [the generated </a:t>
            </a:r>
            <a:r>
              <a:rPr lang="en-US" dirty="0" err="1" smtClean="0"/>
              <a:t>e.m.f</a:t>
            </a:r>
            <a:r>
              <a:rPr lang="en-US" dirty="0" smtClean="0"/>
              <a:t>. is zero because the coil sides (AB and CD) are cutting no flux but are moving parallel to it,</a:t>
            </a:r>
          </a:p>
          <a:p>
            <a:r>
              <a:rPr lang="en-US" dirty="0" smtClean="0"/>
              <a:t>(ii) When the loop is in position no. 2, the coil sides are moving at an angle to the flux and,           therefore, a low </a:t>
            </a:r>
            <a:r>
              <a:rPr lang="en-US" dirty="0" err="1" smtClean="0"/>
              <a:t>e.m.f</a:t>
            </a:r>
            <a:r>
              <a:rPr lang="en-US" dirty="0" smtClean="0"/>
              <a:t>. is generated as indicated by point 2 in Fig. (1.2)</a:t>
            </a:r>
          </a:p>
          <a:p>
            <a:pPr marL="400050" indent="-400050">
              <a:buAutoNum type="romanLcParenBoth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316468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iii) When the loop is in position no. 3, the coil sides (AB and CD) are at right angle to the flux and are, therefore, cutting the flux at a maximum rate. Hence at this instant, the generated </a:t>
            </a:r>
            <a:r>
              <a:rPr lang="en-US" dirty="0" err="1" smtClean="0"/>
              <a:t>e.m.f</a:t>
            </a:r>
            <a:r>
              <a:rPr lang="en-US" dirty="0" smtClean="0"/>
              <a:t>. is maximum as indicated by point 3 in Fig. (1.2)</a:t>
            </a:r>
          </a:p>
          <a:p>
            <a:r>
              <a:rPr lang="en-US" dirty="0" smtClean="0"/>
              <a:t>(iv) At position 4, the generated </a:t>
            </a:r>
            <a:r>
              <a:rPr lang="en-US" dirty="0" err="1" smtClean="0"/>
              <a:t>e.m.f</a:t>
            </a:r>
            <a:r>
              <a:rPr lang="en-US" dirty="0" smtClean="0"/>
              <a:t>. is less because the coil sides are cutting the flux at an angle.</a:t>
            </a:r>
          </a:p>
          <a:p>
            <a:r>
              <a:rPr lang="en-US" dirty="0" smtClean="0"/>
              <a:t>(v) At position 5, no magnetic lines are cut and hence induced </a:t>
            </a:r>
            <a:r>
              <a:rPr lang="en-US" dirty="0" err="1" smtClean="0"/>
              <a:t>e.m.f</a:t>
            </a:r>
            <a:r>
              <a:rPr lang="en-US" dirty="0" smtClean="0"/>
              <a:t>. is zero as indicated by point 5 in Fig. (1.2).</a:t>
            </a:r>
          </a:p>
          <a:p>
            <a:r>
              <a:rPr lang="en-US" dirty="0" smtClean="0"/>
              <a:t>(vi) At position 6, the coil sides move under a pole of opposite polarity and hence the direction of generated </a:t>
            </a:r>
            <a:r>
              <a:rPr lang="en-US" dirty="0" err="1" smtClean="0"/>
              <a:t>e.m.f</a:t>
            </a:r>
            <a:r>
              <a:rPr lang="en-US" dirty="0" smtClean="0"/>
              <a:t>. is reversed. The maximum </a:t>
            </a:r>
            <a:r>
              <a:rPr lang="en-US" dirty="0" err="1" smtClean="0"/>
              <a:t>e.m.f</a:t>
            </a:r>
            <a:r>
              <a:rPr lang="en-US" dirty="0" smtClean="0"/>
              <a:t>. in this direction (i.e., reverse direction, See Fig. 1.2) will be when the loop is at position 7 and zero when at position 1. This cycle repeats with each revolution of the coil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4800"/>
            <a:ext cx="5181600" cy="267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ho\Desktop\electrical_generation_ac_generato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514600"/>
            <a:ext cx="3962400" cy="3962400"/>
          </a:xfrm>
          <a:prstGeom prst="rect">
            <a:avLst/>
          </a:prstGeom>
          <a:noFill/>
        </p:spPr>
      </p:pic>
      <p:pic>
        <p:nvPicPr>
          <p:cNvPr id="29698" name="Picture 2" descr="C:\Users\Sho\Desktop\2_4_1_1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04800"/>
            <a:ext cx="4800600" cy="2371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28600"/>
            <a:ext cx="3567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Action Of Commutator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alternating voltage generated in the loop can be converted into direct voltage by a device called commutator.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In Fig. (1.4), the coil sides AB and CD are under N-pole and S-pole respectively. Note that segment C1 connects the coil side AB to point P of the load resistance R and the segment C2</a:t>
            </a:r>
          </a:p>
          <a:p>
            <a:r>
              <a:rPr lang="en-US" dirty="0" smtClean="0"/>
              <a:t>connects the coil side CD to point Q of the load. Also note the direction of current through load. It is from Q to P.</a:t>
            </a:r>
          </a:p>
          <a:p>
            <a:endParaRPr lang="en-US" dirty="0" smtClean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7772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9100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(ii) After half a revolution of the loop (i.e., 180° rotation), the coil side AB is under S-pole and the coil side CD under N-pole as shown in Fig. (1.5). The currents in the coil sides now flow in the reverse direction but the segments C1 and C2 have also moved through 180° i.e., segment C1</a:t>
            </a:r>
          </a:p>
          <a:p>
            <a:r>
              <a:rPr lang="en-US" dirty="0" smtClean="0"/>
              <a:t>Is now in contact with +</a:t>
            </a:r>
            <a:r>
              <a:rPr lang="en-US" dirty="0" err="1" smtClean="0"/>
              <a:t>ve</a:t>
            </a:r>
            <a:r>
              <a:rPr lang="en-US" dirty="0" smtClean="0"/>
              <a:t> brush and segment C2 in contact with −</a:t>
            </a:r>
            <a:r>
              <a:rPr lang="en-US" dirty="0" err="1" smtClean="0"/>
              <a:t>ve</a:t>
            </a:r>
            <a:r>
              <a:rPr lang="en-US" dirty="0" smtClean="0"/>
              <a:t> brush.</a:t>
            </a:r>
          </a:p>
          <a:p>
            <a:r>
              <a:rPr lang="en-US" dirty="0" smtClean="0"/>
              <a:t>Note that commutator has reversed the coil connections to the load </a:t>
            </a:r>
            <a:r>
              <a:rPr lang="en-US" dirty="0" err="1" smtClean="0"/>
              <a:t>i.e.,coil</a:t>
            </a:r>
            <a:r>
              <a:rPr lang="en-US" dirty="0" smtClean="0"/>
              <a:t> side AB is now connected to point Q of the load and coil side CD to the point P of the load. Also note the direction of current through the load. It is again from Q to P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7772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708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Electromagnetic Induction :</a:t>
            </a:r>
          </a:p>
          <a:p>
            <a:endParaRPr lang="en-US" sz="2400" b="1" dirty="0"/>
          </a:p>
          <a:p>
            <a:r>
              <a:rPr lang="en-US" dirty="0" smtClean="0"/>
              <a:t>When the magnetic flux linking a conductor (or coil) changes an e.m.f is induced in the</a:t>
            </a:r>
          </a:p>
          <a:p>
            <a:r>
              <a:rPr lang="en-US" dirty="0"/>
              <a:t>c</a:t>
            </a:r>
            <a:r>
              <a:rPr lang="en-US" dirty="0" smtClean="0"/>
              <a:t>onductor. If the conductor (or coil) forms a complete loop, a current will flow in it. This</a:t>
            </a:r>
          </a:p>
          <a:p>
            <a:r>
              <a:rPr lang="en-US" dirty="0"/>
              <a:t>p</a:t>
            </a:r>
            <a:r>
              <a:rPr lang="en-US" dirty="0" smtClean="0"/>
              <a:t>henomenon is called electromagnetic induction.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When the magnet shown below is </a:t>
            </a:r>
            <a:r>
              <a:rPr lang="en-US" dirty="0" smtClean="0"/>
              <a:t>moved</a:t>
            </a:r>
          </a:p>
          <a:p>
            <a:r>
              <a:rPr lang="en-US" dirty="0" smtClean="0"/>
              <a:t>“</a:t>
            </a:r>
            <a:r>
              <a:rPr lang="en-US" dirty="0"/>
              <a:t>towards” the coil, the pointer or needle of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Galvanometer, which is basically a very </a:t>
            </a:r>
            <a:endParaRPr lang="en-US" dirty="0" smtClean="0"/>
          </a:p>
          <a:p>
            <a:r>
              <a:rPr lang="en-US" dirty="0" smtClean="0"/>
              <a:t>sensitive </a:t>
            </a:r>
            <a:r>
              <a:rPr lang="en-US" dirty="0"/>
              <a:t>centre </a:t>
            </a:r>
            <a:r>
              <a:rPr lang="en-US" dirty="0" smtClean="0"/>
              <a:t>zeroed </a:t>
            </a:r>
            <a:r>
              <a:rPr lang="en-US" dirty="0"/>
              <a:t>moving-coil ammeter,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deflect away from its centre position </a:t>
            </a:r>
            <a:r>
              <a:rPr lang="en-US" dirty="0" smtClean="0"/>
              <a:t>in</a:t>
            </a:r>
          </a:p>
          <a:p>
            <a:r>
              <a:rPr lang="en-US" dirty="0" smtClean="0"/>
              <a:t>one </a:t>
            </a:r>
            <a:r>
              <a:rPr lang="en-US" dirty="0"/>
              <a:t>direction only. When the magnet stops </a:t>
            </a:r>
            <a:endParaRPr lang="en-US" dirty="0" smtClean="0"/>
          </a:p>
          <a:p>
            <a:r>
              <a:rPr lang="en-US" dirty="0" smtClean="0"/>
              <a:t>moving </a:t>
            </a:r>
            <a:r>
              <a:rPr lang="en-US" dirty="0"/>
              <a:t>and is held stationary with regards </a:t>
            </a:r>
            <a:r>
              <a:rPr lang="en-US" dirty="0" smtClean="0"/>
              <a:t>to</a:t>
            </a:r>
          </a:p>
          <a:p>
            <a:r>
              <a:rPr lang="en-US" dirty="0" smtClean="0"/>
              <a:t>the </a:t>
            </a:r>
            <a:r>
              <a:rPr lang="en-US" dirty="0"/>
              <a:t>coil the needle of the galvanometer </a:t>
            </a:r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back to zero as there is no physical movement of the magnetic field.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Sho\Downloads\mag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2876" y="1981200"/>
            <a:ext cx="412112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Line 2"/>
          <p:cNvSpPr>
            <a:spLocks noChangeShapeType="1"/>
          </p:cNvSpPr>
          <p:nvPr/>
        </p:nvSpPr>
        <p:spPr bwMode="auto">
          <a:xfrm>
            <a:off x="533400" y="4572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533400" y="8382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533400" y="12192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533400" y="1524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533400" y="1828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533400" y="2133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8"/>
          <p:cNvSpPr>
            <a:spLocks noChangeShapeType="1"/>
          </p:cNvSpPr>
          <p:nvPr/>
        </p:nvSpPr>
        <p:spPr bwMode="auto">
          <a:xfrm>
            <a:off x="533400" y="2514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533400" y="2895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"/>
          <p:cNvSpPr>
            <a:spLocks noChangeShapeType="1"/>
          </p:cNvSpPr>
          <p:nvPr/>
        </p:nvSpPr>
        <p:spPr bwMode="auto">
          <a:xfrm>
            <a:off x="533400" y="3276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"/>
          <p:cNvSpPr>
            <a:spLocks noChangeShapeType="1"/>
          </p:cNvSpPr>
          <p:nvPr/>
        </p:nvSpPr>
        <p:spPr bwMode="auto">
          <a:xfrm flipV="1">
            <a:off x="4038600" y="17526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 rot="5456522" flipH="1" flipV="1">
            <a:off x="5909469" y="9485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3"/>
          <p:cNvSpPr>
            <a:spLocks noChangeShapeType="1"/>
          </p:cNvSpPr>
          <p:nvPr/>
        </p:nvSpPr>
        <p:spPr bwMode="auto">
          <a:xfrm>
            <a:off x="4038600" y="1752600"/>
            <a:ext cx="0" cy="609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4"/>
          <p:cNvSpPr>
            <a:spLocks noChangeShapeType="1"/>
          </p:cNvSpPr>
          <p:nvPr/>
        </p:nvSpPr>
        <p:spPr bwMode="auto">
          <a:xfrm rot="5476048" flipV="1">
            <a:off x="3733007" y="3121819"/>
            <a:ext cx="60801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 flipV="1">
            <a:off x="1828800" y="2362200"/>
            <a:ext cx="2209800" cy="1447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 flipV="1">
            <a:off x="2057400" y="2819400"/>
            <a:ext cx="19812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AutoShape 17"/>
          <p:cNvSpPr>
            <a:spLocks noChangeArrowheads="1"/>
          </p:cNvSpPr>
          <p:nvPr/>
        </p:nvSpPr>
        <p:spPr bwMode="auto">
          <a:xfrm>
            <a:off x="914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AutoShape 18"/>
          <p:cNvSpPr>
            <a:spLocks noChangeArrowheads="1"/>
          </p:cNvSpPr>
          <p:nvPr/>
        </p:nvSpPr>
        <p:spPr bwMode="auto">
          <a:xfrm rot="-10799195">
            <a:off x="1143000" y="36576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48" name="Line 19"/>
          <p:cNvSpPr>
            <a:spLocks noChangeShapeType="1"/>
          </p:cNvSpPr>
          <p:nvPr/>
        </p:nvSpPr>
        <p:spPr bwMode="auto">
          <a:xfrm flipV="1">
            <a:off x="381000" y="39624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0"/>
          <p:cNvSpPr>
            <a:spLocks noChangeShapeType="1"/>
          </p:cNvSpPr>
          <p:nvPr/>
        </p:nvSpPr>
        <p:spPr bwMode="auto">
          <a:xfrm>
            <a:off x="381000" y="39624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 flipV="1">
            <a:off x="381000" y="60198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2"/>
          <p:cNvSpPr>
            <a:spLocks noChangeShapeType="1"/>
          </p:cNvSpPr>
          <p:nvPr/>
        </p:nvSpPr>
        <p:spPr bwMode="auto">
          <a:xfrm flipV="1">
            <a:off x="2514600" y="60198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1143000" y="58674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auto">
          <a:xfrm>
            <a:off x="1447800" y="419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2554" name="Text Box 25"/>
          <p:cNvSpPr txBox="1">
            <a:spLocks noChangeArrowheads="1"/>
          </p:cNvSpPr>
          <p:nvPr/>
        </p:nvSpPr>
        <p:spPr bwMode="auto">
          <a:xfrm>
            <a:off x="914400" y="3810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2555" name="Text Box 26"/>
          <p:cNvSpPr txBox="1">
            <a:spLocks noChangeArrowheads="1"/>
          </p:cNvSpPr>
          <p:nvPr/>
        </p:nvSpPr>
        <p:spPr bwMode="auto">
          <a:xfrm>
            <a:off x="1246188" y="53228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2556" name="Text Box 27"/>
          <p:cNvSpPr txBox="1">
            <a:spLocks noChangeArrowheads="1"/>
          </p:cNvSpPr>
          <p:nvPr/>
        </p:nvSpPr>
        <p:spPr bwMode="auto">
          <a:xfrm>
            <a:off x="4267200" y="762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2557" name="Text Box 28"/>
          <p:cNvSpPr txBox="1">
            <a:spLocks noChangeArrowheads="1"/>
          </p:cNvSpPr>
          <p:nvPr/>
        </p:nvSpPr>
        <p:spPr bwMode="auto">
          <a:xfrm>
            <a:off x="4932363" y="28194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2558" name="Arc 29"/>
          <p:cNvSpPr>
            <a:spLocks/>
          </p:cNvSpPr>
          <p:nvPr/>
        </p:nvSpPr>
        <p:spPr bwMode="auto">
          <a:xfrm rot="-5309160">
            <a:off x="3900488" y="5734050"/>
            <a:ext cx="1368425" cy="727075"/>
          </a:xfrm>
          <a:custGeom>
            <a:avLst/>
            <a:gdLst>
              <a:gd name="T0" fmla="*/ 1313060 w 11765"/>
              <a:gd name="T1" fmla="*/ 0 h 18415"/>
              <a:gd name="T2" fmla="*/ 1368425 w 11765"/>
              <a:gd name="T3" fmla="*/ 11845 h 18415"/>
              <a:gd name="T4" fmla="*/ 0 w 11765"/>
              <a:gd name="T5" fmla="*/ 727075 h 18415"/>
              <a:gd name="T6" fmla="*/ 0 60000 65536"/>
              <a:gd name="T7" fmla="*/ 0 60000 65536"/>
              <a:gd name="T8" fmla="*/ 0 60000 65536"/>
              <a:gd name="T9" fmla="*/ 0 w 11765"/>
              <a:gd name="T10" fmla="*/ 0 h 18415"/>
              <a:gd name="T11" fmla="*/ 11765 w 11765"/>
              <a:gd name="T12" fmla="*/ 18415 h 184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765" h="18415" fill="none" extrusionOk="0">
                <a:moveTo>
                  <a:pt x="11289" y="-1"/>
                </a:moveTo>
                <a:cubicBezTo>
                  <a:pt x="11448" y="97"/>
                  <a:pt x="11607" y="198"/>
                  <a:pt x="11764" y="300"/>
                </a:cubicBezTo>
              </a:path>
              <a:path w="11765" h="18415" stroke="0" extrusionOk="0">
                <a:moveTo>
                  <a:pt x="11289" y="-1"/>
                </a:moveTo>
                <a:cubicBezTo>
                  <a:pt x="11448" y="97"/>
                  <a:pt x="11607" y="198"/>
                  <a:pt x="11764" y="300"/>
                </a:cubicBezTo>
                <a:lnTo>
                  <a:pt x="0" y="18415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Line 30"/>
          <p:cNvSpPr>
            <a:spLocks noChangeShapeType="1"/>
          </p:cNvSpPr>
          <p:nvPr/>
        </p:nvSpPr>
        <p:spPr bwMode="auto">
          <a:xfrm flipV="1">
            <a:off x="990600" y="7620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Text Box 31"/>
          <p:cNvSpPr txBox="1">
            <a:spLocks noChangeArrowheads="1"/>
          </p:cNvSpPr>
          <p:nvPr/>
        </p:nvSpPr>
        <p:spPr bwMode="auto">
          <a:xfrm>
            <a:off x="1917700" y="3581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2561" name="AutoShape 32"/>
          <p:cNvSpPr>
            <a:spLocks noChangeArrowheads="1"/>
          </p:cNvSpPr>
          <p:nvPr/>
        </p:nvSpPr>
        <p:spPr bwMode="auto">
          <a:xfrm rot="19592">
            <a:off x="11430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62" name="Text Box 33"/>
          <p:cNvSpPr txBox="1">
            <a:spLocks noChangeArrowheads="1"/>
          </p:cNvSpPr>
          <p:nvPr/>
        </p:nvSpPr>
        <p:spPr bwMode="auto">
          <a:xfrm>
            <a:off x="15240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2563" name="AutoShape 34"/>
          <p:cNvSpPr>
            <a:spLocks noChangeArrowheads="1"/>
          </p:cNvSpPr>
          <p:nvPr/>
        </p:nvSpPr>
        <p:spPr bwMode="auto">
          <a:xfrm>
            <a:off x="2133600" y="38862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Text Box 35"/>
          <p:cNvSpPr txBox="1">
            <a:spLocks noChangeArrowheads="1"/>
          </p:cNvSpPr>
          <p:nvPr/>
        </p:nvSpPr>
        <p:spPr bwMode="auto">
          <a:xfrm>
            <a:off x="2286000" y="3886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2565" name="Text Box 36"/>
          <p:cNvSpPr txBox="1">
            <a:spLocks noChangeArrowheads="1"/>
          </p:cNvSpPr>
          <p:nvPr/>
        </p:nvSpPr>
        <p:spPr bwMode="auto">
          <a:xfrm>
            <a:off x="3200400" y="33639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2566" name="Line 37"/>
          <p:cNvSpPr>
            <a:spLocks noChangeShapeType="1"/>
          </p:cNvSpPr>
          <p:nvPr/>
        </p:nvSpPr>
        <p:spPr bwMode="auto">
          <a:xfrm>
            <a:off x="3429000" y="40386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38"/>
          <p:cNvSpPr>
            <a:spLocks noChangeShapeType="1"/>
          </p:cNvSpPr>
          <p:nvPr/>
        </p:nvSpPr>
        <p:spPr bwMode="auto">
          <a:xfrm>
            <a:off x="1371600" y="4572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Line 39"/>
          <p:cNvSpPr>
            <a:spLocks noChangeShapeType="1"/>
          </p:cNvSpPr>
          <p:nvPr/>
        </p:nvSpPr>
        <p:spPr bwMode="auto">
          <a:xfrm>
            <a:off x="1371600" y="8382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Line 40"/>
          <p:cNvSpPr>
            <a:spLocks noChangeShapeType="1"/>
          </p:cNvSpPr>
          <p:nvPr/>
        </p:nvSpPr>
        <p:spPr bwMode="auto">
          <a:xfrm>
            <a:off x="1371600" y="12192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Line 41"/>
          <p:cNvSpPr>
            <a:spLocks noChangeShapeType="1"/>
          </p:cNvSpPr>
          <p:nvPr/>
        </p:nvSpPr>
        <p:spPr bwMode="auto">
          <a:xfrm>
            <a:off x="1371600" y="1524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Line 42"/>
          <p:cNvSpPr>
            <a:spLocks noChangeShapeType="1"/>
          </p:cNvSpPr>
          <p:nvPr/>
        </p:nvSpPr>
        <p:spPr bwMode="auto">
          <a:xfrm>
            <a:off x="1371600" y="1828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Line 43"/>
          <p:cNvSpPr>
            <a:spLocks noChangeShapeType="1"/>
          </p:cNvSpPr>
          <p:nvPr/>
        </p:nvSpPr>
        <p:spPr bwMode="auto">
          <a:xfrm>
            <a:off x="1371600" y="2133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Line 44"/>
          <p:cNvSpPr>
            <a:spLocks noChangeShapeType="1"/>
          </p:cNvSpPr>
          <p:nvPr/>
        </p:nvSpPr>
        <p:spPr bwMode="auto">
          <a:xfrm>
            <a:off x="1371600" y="2514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Line 45"/>
          <p:cNvSpPr>
            <a:spLocks noChangeShapeType="1"/>
          </p:cNvSpPr>
          <p:nvPr/>
        </p:nvSpPr>
        <p:spPr bwMode="auto">
          <a:xfrm>
            <a:off x="1371600" y="2895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Line 46"/>
          <p:cNvSpPr>
            <a:spLocks noChangeShapeType="1"/>
          </p:cNvSpPr>
          <p:nvPr/>
        </p:nvSpPr>
        <p:spPr bwMode="auto">
          <a:xfrm>
            <a:off x="1371600" y="3276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Text Box 47"/>
          <p:cNvSpPr txBox="1">
            <a:spLocks noChangeArrowheads="1"/>
          </p:cNvSpPr>
          <p:nvPr/>
        </p:nvSpPr>
        <p:spPr bwMode="auto">
          <a:xfrm>
            <a:off x="2133600" y="7620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2577" name="Line 48"/>
          <p:cNvSpPr>
            <a:spLocks noChangeShapeType="1"/>
          </p:cNvSpPr>
          <p:nvPr/>
        </p:nvSpPr>
        <p:spPr bwMode="auto">
          <a:xfrm flipV="1">
            <a:off x="4038600" y="762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Line 49"/>
          <p:cNvSpPr>
            <a:spLocks noChangeShapeType="1"/>
          </p:cNvSpPr>
          <p:nvPr/>
        </p:nvSpPr>
        <p:spPr bwMode="auto">
          <a:xfrm flipV="1">
            <a:off x="2667000" y="40386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Line 50"/>
          <p:cNvSpPr>
            <a:spLocks noChangeShapeType="1"/>
          </p:cNvSpPr>
          <p:nvPr/>
        </p:nvSpPr>
        <p:spPr bwMode="auto">
          <a:xfrm>
            <a:off x="4191000" y="54864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Line 51"/>
          <p:cNvSpPr>
            <a:spLocks noChangeShapeType="1"/>
          </p:cNvSpPr>
          <p:nvPr/>
        </p:nvSpPr>
        <p:spPr bwMode="auto">
          <a:xfrm>
            <a:off x="4191000" y="41148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Arc 52"/>
          <p:cNvSpPr>
            <a:spLocks/>
          </p:cNvSpPr>
          <p:nvPr/>
        </p:nvSpPr>
        <p:spPr bwMode="auto">
          <a:xfrm rot="-1758689">
            <a:off x="685800" y="34290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Text Box 53"/>
          <p:cNvSpPr txBox="1">
            <a:spLocks noChangeArrowheads="1"/>
          </p:cNvSpPr>
          <p:nvPr/>
        </p:nvSpPr>
        <p:spPr bwMode="auto">
          <a:xfrm>
            <a:off x="3733800" y="5514975"/>
            <a:ext cx="47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6096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6096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6096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6096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6096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6096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8"/>
          <p:cNvSpPr>
            <a:spLocks noChangeShapeType="1"/>
          </p:cNvSpPr>
          <p:nvPr/>
        </p:nvSpPr>
        <p:spPr bwMode="auto">
          <a:xfrm>
            <a:off x="6096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9"/>
          <p:cNvSpPr>
            <a:spLocks noChangeShapeType="1"/>
          </p:cNvSpPr>
          <p:nvPr/>
        </p:nvSpPr>
        <p:spPr bwMode="auto">
          <a:xfrm>
            <a:off x="6096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0"/>
          <p:cNvSpPr>
            <a:spLocks noChangeShapeType="1"/>
          </p:cNvSpPr>
          <p:nvPr/>
        </p:nvSpPr>
        <p:spPr bwMode="auto">
          <a:xfrm>
            <a:off x="6096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 flipV="1">
            <a:off x="4495800" y="1600200"/>
            <a:ext cx="28194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2"/>
          <p:cNvSpPr>
            <a:spLocks noChangeShapeType="1"/>
          </p:cNvSpPr>
          <p:nvPr/>
        </p:nvSpPr>
        <p:spPr bwMode="auto">
          <a:xfrm rot="3409154" flipH="1" flipV="1">
            <a:off x="59856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 rot="-2226416">
            <a:off x="3733800" y="1828800"/>
            <a:ext cx="1588" cy="609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 rot="3274155" flipV="1">
            <a:off x="3946525" y="3003550"/>
            <a:ext cx="6858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 flipV="1">
            <a:off x="1905000" y="2362200"/>
            <a:ext cx="2057400" cy="1371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 flipV="1">
            <a:off x="2133600" y="2743200"/>
            <a:ext cx="19812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AutoShape 17"/>
          <p:cNvSpPr>
            <a:spLocks noChangeArrowheads="1"/>
          </p:cNvSpPr>
          <p:nvPr/>
        </p:nvSpPr>
        <p:spPr bwMode="auto">
          <a:xfrm>
            <a:off x="9906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8"/>
          <p:cNvSpPr>
            <a:spLocks noChangeArrowheads="1"/>
          </p:cNvSpPr>
          <p:nvPr/>
        </p:nvSpPr>
        <p:spPr bwMode="auto">
          <a:xfrm rot="9037543">
            <a:off x="12954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flipV="1">
            <a:off x="4572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572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 flipV="1">
            <a:off x="4572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 flipV="1">
            <a:off x="25908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3"/>
          <p:cNvSpPr>
            <a:spLocks noChangeArrowheads="1"/>
          </p:cNvSpPr>
          <p:nvPr/>
        </p:nvSpPr>
        <p:spPr bwMode="auto">
          <a:xfrm>
            <a:off x="12192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1689100" y="4114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9906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/>
        </p:nvSpPr>
        <p:spPr bwMode="auto">
          <a:xfrm>
            <a:off x="13223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/>
        </p:nvSpPr>
        <p:spPr bwMode="auto">
          <a:xfrm>
            <a:off x="4343400" y="68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581" name="Text Box 28"/>
          <p:cNvSpPr txBox="1">
            <a:spLocks noChangeArrowheads="1"/>
          </p:cNvSpPr>
          <p:nvPr/>
        </p:nvSpPr>
        <p:spPr bwMode="auto">
          <a:xfrm>
            <a:off x="5008563" y="27432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3582" name="Arc 29"/>
          <p:cNvSpPr>
            <a:spLocks/>
          </p:cNvSpPr>
          <p:nvPr/>
        </p:nvSpPr>
        <p:spPr bwMode="auto">
          <a:xfrm rot="-5309160">
            <a:off x="3798888" y="5324475"/>
            <a:ext cx="1692275" cy="771525"/>
          </a:xfrm>
          <a:custGeom>
            <a:avLst/>
            <a:gdLst>
              <a:gd name="T0" fmla="*/ 1073870 w 14561"/>
              <a:gd name="T1" fmla="*/ 0 h 19524"/>
              <a:gd name="T2" fmla="*/ 1692275 w 14561"/>
              <a:gd name="T3" fmla="*/ 141075 h 19524"/>
              <a:gd name="T4" fmla="*/ 0 w 14561"/>
              <a:gd name="T5" fmla="*/ 771525 h 19524"/>
              <a:gd name="T6" fmla="*/ 0 60000 65536"/>
              <a:gd name="T7" fmla="*/ 0 60000 65536"/>
              <a:gd name="T8" fmla="*/ 0 60000 65536"/>
              <a:gd name="T9" fmla="*/ 0 w 14561"/>
              <a:gd name="T10" fmla="*/ 0 h 19524"/>
              <a:gd name="T11" fmla="*/ 14561 w 14561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61" h="19524" fill="none" extrusionOk="0">
                <a:moveTo>
                  <a:pt x="9239" y="0"/>
                </a:moveTo>
                <a:cubicBezTo>
                  <a:pt x="11181" y="918"/>
                  <a:pt x="12974" y="2122"/>
                  <a:pt x="14561" y="3569"/>
                </a:cubicBezTo>
              </a:path>
              <a:path w="14561" h="19524" stroke="0" extrusionOk="0">
                <a:moveTo>
                  <a:pt x="9239" y="0"/>
                </a:moveTo>
                <a:cubicBezTo>
                  <a:pt x="11181" y="918"/>
                  <a:pt x="12974" y="2122"/>
                  <a:pt x="14561" y="3569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Line 30"/>
          <p:cNvSpPr>
            <a:spLocks noChangeShapeType="1"/>
          </p:cNvSpPr>
          <p:nvPr/>
        </p:nvSpPr>
        <p:spPr bwMode="auto">
          <a:xfrm flipV="1">
            <a:off x="10668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AutoShape 31"/>
          <p:cNvSpPr>
            <a:spLocks noChangeArrowheads="1"/>
          </p:cNvSpPr>
          <p:nvPr/>
        </p:nvSpPr>
        <p:spPr bwMode="auto">
          <a:xfrm rot="-1769769">
            <a:off x="12192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1447800" y="3429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3586" name="AutoShape 33"/>
          <p:cNvSpPr>
            <a:spLocks noChangeArrowheads="1"/>
          </p:cNvSpPr>
          <p:nvPr/>
        </p:nvSpPr>
        <p:spPr bwMode="auto">
          <a:xfrm>
            <a:off x="22098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Text Box 34"/>
          <p:cNvSpPr txBox="1">
            <a:spLocks noChangeArrowheads="1"/>
          </p:cNvSpPr>
          <p:nvPr/>
        </p:nvSpPr>
        <p:spPr bwMode="auto">
          <a:xfrm>
            <a:off x="23622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/>
        </p:nvSpPr>
        <p:spPr bwMode="auto">
          <a:xfrm>
            <a:off x="32766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3589" name="Line 36"/>
          <p:cNvSpPr>
            <a:spLocks noChangeShapeType="1"/>
          </p:cNvSpPr>
          <p:nvPr/>
        </p:nvSpPr>
        <p:spPr bwMode="auto">
          <a:xfrm>
            <a:off x="35052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Line 37"/>
          <p:cNvSpPr>
            <a:spLocks noChangeShapeType="1"/>
          </p:cNvSpPr>
          <p:nvPr/>
        </p:nvSpPr>
        <p:spPr bwMode="auto">
          <a:xfrm>
            <a:off x="14478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Line 38"/>
          <p:cNvSpPr>
            <a:spLocks noChangeShapeType="1"/>
          </p:cNvSpPr>
          <p:nvPr/>
        </p:nvSpPr>
        <p:spPr bwMode="auto">
          <a:xfrm>
            <a:off x="14478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Line 39"/>
          <p:cNvSpPr>
            <a:spLocks noChangeShapeType="1"/>
          </p:cNvSpPr>
          <p:nvPr/>
        </p:nvSpPr>
        <p:spPr bwMode="auto">
          <a:xfrm>
            <a:off x="14478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Line 40"/>
          <p:cNvSpPr>
            <a:spLocks noChangeShapeType="1"/>
          </p:cNvSpPr>
          <p:nvPr/>
        </p:nvSpPr>
        <p:spPr bwMode="auto">
          <a:xfrm>
            <a:off x="14478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Line 41"/>
          <p:cNvSpPr>
            <a:spLocks noChangeShapeType="1"/>
          </p:cNvSpPr>
          <p:nvPr/>
        </p:nvSpPr>
        <p:spPr bwMode="auto">
          <a:xfrm>
            <a:off x="14478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Line 42"/>
          <p:cNvSpPr>
            <a:spLocks noChangeShapeType="1"/>
          </p:cNvSpPr>
          <p:nvPr/>
        </p:nvSpPr>
        <p:spPr bwMode="auto">
          <a:xfrm>
            <a:off x="14478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Line 43"/>
          <p:cNvSpPr>
            <a:spLocks noChangeShapeType="1"/>
          </p:cNvSpPr>
          <p:nvPr/>
        </p:nvSpPr>
        <p:spPr bwMode="auto">
          <a:xfrm>
            <a:off x="14478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Line 44"/>
          <p:cNvSpPr>
            <a:spLocks noChangeShapeType="1"/>
          </p:cNvSpPr>
          <p:nvPr/>
        </p:nvSpPr>
        <p:spPr bwMode="auto">
          <a:xfrm>
            <a:off x="14478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Line 45"/>
          <p:cNvSpPr>
            <a:spLocks noChangeShapeType="1"/>
          </p:cNvSpPr>
          <p:nvPr/>
        </p:nvSpPr>
        <p:spPr bwMode="auto">
          <a:xfrm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Text Box 46"/>
          <p:cNvSpPr txBox="1">
            <a:spLocks noChangeArrowheads="1"/>
          </p:cNvSpPr>
          <p:nvPr/>
        </p:nvSpPr>
        <p:spPr bwMode="auto">
          <a:xfrm>
            <a:off x="22098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3600" name="Line 47"/>
          <p:cNvSpPr>
            <a:spLocks noChangeShapeType="1"/>
          </p:cNvSpPr>
          <p:nvPr/>
        </p:nvSpPr>
        <p:spPr bwMode="auto">
          <a:xfrm flipV="1">
            <a:off x="27432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Line 48"/>
          <p:cNvSpPr>
            <a:spLocks noChangeShapeType="1"/>
          </p:cNvSpPr>
          <p:nvPr/>
        </p:nvSpPr>
        <p:spPr bwMode="auto">
          <a:xfrm>
            <a:off x="42672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Line 49"/>
          <p:cNvSpPr>
            <a:spLocks noChangeShapeType="1"/>
          </p:cNvSpPr>
          <p:nvPr/>
        </p:nvSpPr>
        <p:spPr bwMode="auto">
          <a:xfrm>
            <a:off x="42672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Arc 50"/>
          <p:cNvSpPr>
            <a:spLocks/>
          </p:cNvSpPr>
          <p:nvPr/>
        </p:nvSpPr>
        <p:spPr bwMode="auto">
          <a:xfrm rot="-1758689">
            <a:off x="7620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Line 51"/>
          <p:cNvSpPr>
            <a:spLocks noChangeShapeType="1"/>
          </p:cNvSpPr>
          <p:nvPr/>
        </p:nvSpPr>
        <p:spPr bwMode="auto">
          <a:xfrm flipV="1">
            <a:off x="3505200" y="1524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Text Box 52"/>
          <p:cNvSpPr txBox="1">
            <a:spLocks noChangeArrowheads="1"/>
          </p:cNvSpPr>
          <p:nvPr/>
        </p:nvSpPr>
        <p:spPr bwMode="auto">
          <a:xfrm>
            <a:off x="23622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3606" name="Text Box 53"/>
          <p:cNvSpPr txBox="1">
            <a:spLocks noChangeArrowheads="1"/>
          </p:cNvSpPr>
          <p:nvPr/>
        </p:nvSpPr>
        <p:spPr bwMode="auto">
          <a:xfrm>
            <a:off x="5334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3607" name="Line 54"/>
          <p:cNvSpPr>
            <a:spLocks noChangeShapeType="1"/>
          </p:cNvSpPr>
          <p:nvPr/>
        </p:nvSpPr>
        <p:spPr bwMode="auto">
          <a:xfrm flipV="1">
            <a:off x="4114800" y="50292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Text Box 55"/>
          <p:cNvSpPr txBox="1">
            <a:spLocks noChangeArrowheads="1"/>
          </p:cNvSpPr>
          <p:nvPr/>
        </p:nvSpPr>
        <p:spPr bwMode="auto">
          <a:xfrm>
            <a:off x="36560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3609" name="Line 56"/>
          <p:cNvSpPr>
            <a:spLocks noChangeShapeType="1"/>
          </p:cNvSpPr>
          <p:nvPr/>
        </p:nvSpPr>
        <p:spPr bwMode="auto">
          <a:xfrm flipV="1">
            <a:off x="609600" y="4419600"/>
            <a:ext cx="0" cy="685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Text Box 57"/>
          <p:cNvSpPr txBox="1">
            <a:spLocks noChangeArrowheads="1"/>
          </p:cNvSpPr>
          <p:nvPr/>
        </p:nvSpPr>
        <p:spPr bwMode="auto">
          <a:xfrm>
            <a:off x="4229100" y="543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30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3611" name="Text Box 58"/>
          <p:cNvSpPr txBox="1">
            <a:spLocks noChangeArrowheads="1"/>
          </p:cNvSpPr>
          <p:nvPr/>
        </p:nvSpPr>
        <p:spPr bwMode="auto">
          <a:xfrm>
            <a:off x="58674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3612" name="Line 59"/>
          <p:cNvSpPr>
            <a:spLocks noChangeShapeType="1"/>
          </p:cNvSpPr>
          <p:nvPr/>
        </p:nvSpPr>
        <p:spPr bwMode="auto">
          <a:xfrm>
            <a:off x="56388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 rot="1072006" flipH="1" flipV="1">
            <a:off x="5834063" y="871538"/>
            <a:ext cx="1746250" cy="1587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 flipV="1">
            <a:off x="1752600" y="2590800"/>
            <a:ext cx="19050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 flipV="1">
            <a:off x="1981200" y="2667000"/>
            <a:ext cx="2057400" cy="1295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AutoShape 14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AutoShape 15"/>
          <p:cNvSpPr>
            <a:spLocks noChangeArrowheads="1"/>
          </p:cNvSpPr>
          <p:nvPr/>
        </p:nvSpPr>
        <p:spPr bwMode="auto">
          <a:xfrm rot="7724686">
            <a:off x="11430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0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Text Box 21"/>
          <p:cNvSpPr txBox="1">
            <a:spLocks noChangeArrowheads="1"/>
          </p:cNvSpPr>
          <p:nvPr/>
        </p:nvSpPr>
        <p:spPr bwMode="auto">
          <a:xfrm>
            <a:off x="1689100" y="4038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4599" name="Text Box 22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4600" name="Text Box 23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4601" name="Text Box 24"/>
          <p:cNvSpPr txBox="1">
            <a:spLocks noChangeArrowheads="1"/>
          </p:cNvSpPr>
          <p:nvPr/>
        </p:nvSpPr>
        <p:spPr bwMode="auto">
          <a:xfrm>
            <a:off x="3962400" y="8683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4602" name="Text Box 25"/>
          <p:cNvSpPr txBox="1">
            <a:spLocks noChangeArrowheads="1"/>
          </p:cNvSpPr>
          <p:nvPr/>
        </p:nvSpPr>
        <p:spPr bwMode="auto">
          <a:xfrm>
            <a:off x="5160963" y="2590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4603" name="Arc 26"/>
          <p:cNvSpPr>
            <a:spLocks/>
          </p:cNvSpPr>
          <p:nvPr/>
        </p:nvSpPr>
        <p:spPr bwMode="auto">
          <a:xfrm rot="-5309160">
            <a:off x="3396456" y="5068094"/>
            <a:ext cx="2208213" cy="771525"/>
          </a:xfrm>
          <a:custGeom>
            <a:avLst/>
            <a:gdLst>
              <a:gd name="T0" fmla="*/ 1074285 w 18993"/>
              <a:gd name="T1" fmla="*/ 0 h 19524"/>
              <a:gd name="T2" fmla="*/ 2208213 w 18993"/>
              <a:gd name="T3" fmla="*/ 365016 h 19524"/>
              <a:gd name="T4" fmla="*/ 0 w 18993"/>
              <a:gd name="T5" fmla="*/ 771525 h 19524"/>
              <a:gd name="T6" fmla="*/ 0 60000 65536"/>
              <a:gd name="T7" fmla="*/ 0 60000 65536"/>
              <a:gd name="T8" fmla="*/ 0 60000 65536"/>
              <a:gd name="T9" fmla="*/ 0 w 18993"/>
              <a:gd name="T10" fmla="*/ 0 h 19524"/>
              <a:gd name="T11" fmla="*/ 18993 w 18993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993" h="19524" fill="none" extrusionOk="0">
                <a:moveTo>
                  <a:pt x="9239" y="0"/>
                </a:moveTo>
                <a:cubicBezTo>
                  <a:pt x="13390" y="1964"/>
                  <a:pt x="16806" y="5199"/>
                  <a:pt x="18993" y="9236"/>
                </a:cubicBezTo>
              </a:path>
              <a:path w="18993" h="19524" stroke="0" extrusionOk="0">
                <a:moveTo>
                  <a:pt x="9239" y="0"/>
                </a:moveTo>
                <a:cubicBezTo>
                  <a:pt x="13390" y="1964"/>
                  <a:pt x="16806" y="5199"/>
                  <a:pt x="18993" y="9236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Line 27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AutoShape 28"/>
          <p:cNvSpPr>
            <a:spLocks noChangeArrowheads="1"/>
          </p:cNvSpPr>
          <p:nvPr/>
        </p:nvSpPr>
        <p:spPr bwMode="auto">
          <a:xfrm rot="-3248005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4606" name="Text Box 29"/>
          <p:cNvSpPr txBox="1">
            <a:spLocks noChangeArrowheads="1"/>
          </p:cNvSpPr>
          <p:nvPr/>
        </p:nvSpPr>
        <p:spPr bwMode="auto">
          <a:xfrm>
            <a:off x="12192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4607" name="AutoShape 3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Text Box 3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4609" name="Text Box 32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4610" name="Line 33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Line 34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Line 35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36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37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38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Line 39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Line 40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Line 41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Line 42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Text Box 43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4621" name="Line 44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Line 45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Line 46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Arc 47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48"/>
          <p:cNvSpPr>
            <a:spLocks noChangeShapeType="1"/>
          </p:cNvSpPr>
          <p:nvPr/>
        </p:nvSpPr>
        <p:spPr bwMode="auto">
          <a:xfrm flipV="1">
            <a:off x="2971800" y="6096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Line 49"/>
          <p:cNvSpPr>
            <a:spLocks noChangeShapeType="1"/>
          </p:cNvSpPr>
          <p:nvPr/>
        </p:nvSpPr>
        <p:spPr bwMode="auto">
          <a:xfrm rot="1072006" flipH="1" flipV="1">
            <a:off x="2916238" y="2438400"/>
            <a:ext cx="825500" cy="11113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Line 50"/>
          <p:cNvSpPr>
            <a:spLocks noChangeShapeType="1"/>
          </p:cNvSpPr>
          <p:nvPr/>
        </p:nvSpPr>
        <p:spPr bwMode="auto">
          <a:xfrm rot="1072006" flipH="1">
            <a:off x="4025900" y="2801938"/>
            <a:ext cx="620713" cy="12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Line 51"/>
          <p:cNvSpPr>
            <a:spLocks noChangeShapeType="1"/>
          </p:cNvSpPr>
          <p:nvPr/>
        </p:nvSpPr>
        <p:spPr bwMode="auto">
          <a:xfrm flipV="1">
            <a:off x="4572000" y="11430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Text Box 52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4630" name="Text Box 53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4631" name="Line 54"/>
          <p:cNvSpPr>
            <a:spLocks noChangeShapeType="1"/>
          </p:cNvSpPr>
          <p:nvPr/>
        </p:nvSpPr>
        <p:spPr bwMode="auto">
          <a:xfrm flipV="1">
            <a:off x="3962400" y="44958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Text Box 55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4633" name="Line 56"/>
          <p:cNvSpPr>
            <a:spLocks noChangeShapeType="1"/>
          </p:cNvSpPr>
          <p:nvPr/>
        </p:nvSpPr>
        <p:spPr bwMode="auto">
          <a:xfrm flipH="1" flipV="1">
            <a:off x="4572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Text Box 57"/>
          <p:cNvSpPr txBox="1">
            <a:spLocks noChangeArrowheads="1"/>
          </p:cNvSpPr>
          <p:nvPr/>
        </p:nvSpPr>
        <p:spPr bwMode="auto">
          <a:xfrm>
            <a:off x="4305300" y="543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9FF66"/>
                </a:solidFill>
                <a:sym typeface="Symbol" pitchFamily="18" charset="2"/>
              </a:rPr>
              <a:t>60</a:t>
            </a:r>
            <a:r>
              <a:rPr lang="en-US" sz="2400" b="1" baseline="30000" dirty="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 dirty="0">
              <a:solidFill>
                <a:srgbClr val="99FF66"/>
              </a:solidFill>
            </a:endParaRPr>
          </a:p>
        </p:txBody>
      </p:sp>
      <p:sp>
        <p:nvSpPr>
          <p:cNvPr id="24635" name="Text Box 58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4636" name="Line 59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 rot="-829" flipH="1" flipV="1">
            <a:off x="4197350" y="2590800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1752600" y="2590800"/>
            <a:ext cx="1752600" cy="11430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 flipV="1">
            <a:off x="1981200" y="2590800"/>
            <a:ext cx="2286000" cy="1447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4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7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8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19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3505200" y="1554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5770563" y="19812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5625" name="Arc 24"/>
          <p:cNvSpPr>
            <a:spLocks/>
          </p:cNvSpPr>
          <p:nvPr/>
        </p:nvSpPr>
        <p:spPr bwMode="auto">
          <a:xfrm rot="-5309160">
            <a:off x="3248819" y="4917281"/>
            <a:ext cx="2509838" cy="771525"/>
          </a:xfrm>
          <a:custGeom>
            <a:avLst/>
            <a:gdLst>
              <a:gd name="T0" fmla="*/ 1074250 w 21588"/>
              <a:gd name="T1" fmla="*/ 0 h 19524"/>
              <a:gd name="T2" fmla="*/ 2509838 w 21588"/>
              <a:gd name="T3" fmla="*/ 743231 h 19524"/>
              <a:gd name="T4" fmla="*/ 0 w 21588"/>
              <a:gd name="T5" fmla="*/ 771525 h 19524"/>
              <a:gd name="T6" fmla="*/ 0 60000 65536"/>
              <a:gd name="T7" fmla="*/ 0 60000 65536"/>
              <a:gd name="T8" fmla="*/ 0 60000 65536"/>
              <a:gd name="T9" fmla="*/ 0 w 21588"/>
              <a:gd name="T10" fmla="*/ 0 h 19524"/>
              <a:gd name="T11" fmla="*/ 21588 w 21588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88" h="19524" fill="none" extrusionOk="0">
                <a:moveTo>
                  <a:pt x="9239" y="0"/>
                </a:moveTo>
                <a:cubicBezTo>
                  <a:pt x="16553" y="3461"/>
                  <a:pt x="21319" y="10720"/>
                  <a:pt x="21588" y="18807"/>
                </a:cubicBezTo>
              </a:path>
              <a:path w="21588" h="19524" stroke="0" extrusionOk="0">
                <a:moveTo>
                  <a:pt x="9239" y="0"/>
                </a:moveTo>
                <a:cubicBezTo>
                  <a:pt x="16553" y="3461"/>
                  <a:pt x="21319" y="10720"/>
                  <a:pt x="21588" y="18807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5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AutoShape 26"/>
          <p:cNvSpPr>
            <a:spLocks noChangeArrowheads="1"/>
          </p:cNvSpPr>
          <p:nvPr/>
        </p:nvSpPr>
        <p:spPr bwMode="auto">
          <a:xfrm rot="-5373668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28" name="Text Box 27"/>
          <p:cNvSpPr txBox="1">
            <a:spLocks noChangeArrowheads="1"/>
          </p:cNvSpPr>
          <p:nvPr/>
        </p:nvSpPr>
        <p:spPr bwMode="auto">
          <a:xfrm>
            <a:off x="1143000" y="37179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5629" name="Text Box 28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5630" name="Line 29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0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1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2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3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4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5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Line 36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Line 37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Line 38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Text Box 39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5641" name="Line 40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Line 41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Line 42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Arc 43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Line 44"/>
          <p:cNvSpPr>
            <a:spLocks noChangeShapeType="1"/>
          </p:cNvSpPr>
          <p:nvPr/>
        </p:nvSpPr>
        <p:spPr bwMode="auto">
          <a:xfrm flipV="1">
            <a:off x="2971800" y="8382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Line 45"/>
          <p:cNvSpPr>
            <a:spLocks noChangeShapeType="1"/>
          </p:cNvSpPr>
          <p:nvPr/>
        </p:nvSpPr>
        <p:spPr bwMode="auto">
          <a:xfrm flipV="1">
            <a:off x="4724400" y="8382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Line 46"/>
          <p:cNvSpPr>
            <a:spLocks noChangeShapeType="1"/>
          </p:cNvSpPr>
          <p:nvPr/>
        </p:nvSpPr>
        <p:spPr bwMode="auto">
          <a:xfrm rot="-829" flipH="1" flipV="1">
            <a:off x="2970213" y="2590800"/>
            <a:ext cx="5334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Line 47"/>
          <p:cNvSpPr>
            <a:spLocks noChangeShapeType="1"/>
          </p:cNvSpPr>
          <p:nvPr/>
        </p:nvSpPr>
        <p:spPr bwMode="auto">
          <a:xfrm rot="-829" flipH="1" flipV="1">
            <a:off x="5865813" y="836613"/>
            <a:ext cx="1752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AutoShape 48"/>
          <p:cNvSpPr>
            <a:spLocks noChangeArrowheads="1"/>
          </p:cNvSpPr>
          <p:nvPr/>
        </p:nvSpPr>
        <p:spPr bwMode="auto">
          <a:xfrm rot="5376957">
            <a:off x="11430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50" name="Text Box 49"/>
          <p:cNvSpPr txBox="1">
            <a:spLocks noChangeArrowheads="1"/>
          </p:cNvSpPr>
          <p:nvPr/>
        </p:nvSpPr>
        <p:spPr bwMode="auto">
          <a:xfrm>
            <a:off x="1752600" y="3733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5651" name="AutoShape 5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Text Box 5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653" name="Text Box 52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5654" name="Text Box 53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5655" name="Line 54"/>
          <p:cNvSpPr>
            <a:spLocks noChangeShapeType="1"/>
          </p:cNvSpPr>
          <p:nvPr/>
        </p:nvSpPr>
        <p:spPr bwMode="auto">
          <a:xfrm flipV="1">
            <a:off x="3962400" y="40386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Text Box 55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5657" name="Line 56"/>
          <p:cNvSpPr>
            <a:spLocks noChangeShapeType="1"/>
          </p:cNvSpPr>
          <p:nvPr/>
        </p:nvSpPr>
        <p:spPr bwMode="auto">
          <a:xfrm flipH="1" flipV="1">
            <a:off x="14478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Text Box 57"/>
          <p:cNvSpPr txBox="1">
            <a:spLocks noChangeArrowheads="1"/>
          </p:cNvSpPr>
          <p:nvPr/>
        </p:nvSpPr>
        <p:spPr bwMode="auto">
          <a:xfrm>
            <a:off x="4686300" y="5438775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90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5659" name="Text Box 58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5660" name="Line 59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4800600" y="5334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2"/>
          <p:cNvSpPr>
            <a:spLocks noChangeShapeType="1"/>
          </p:cNvSpPr>
          <p:nvPr/>
        </p:nvSpPr>
        <p:spPr bwMode="auto">
          <a:xfrm rot="9555491" flipH="1" flipV="1">
            <a:off x="5834063" y="871538"/>
            <a:ext cx="1746250" cy="1587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3"/>
          <p:cNvSpPr>
            <a:spLocks noChangeShapeType="1"/>
          </p:cNvSpPr>
          <p:nvPr/>
        </p:nvSpPr>
        <p:spPr bwMode="auto">
          <a:xfrm flipV="1">
            <a:off x="1600200" y="2590800"/>
            <a:ext cx="2133600" cy="1371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 flipV="1">
            <a:off x="1981200" y="2362200"/>
            <a:ext cx="2362200" cy="15240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AutoShape 15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AutoShape 16"/>
          <p:cNvSpPr>
            <a:spLocks noChangeArrowheads="1"/>
          </p:cNvSpPr>
          <p:nvPr/>
        </p:nvSpPr>
        <p:spPr bwMode="auto">
          <a:xfrm rot="-6654520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1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Text Box 22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6648" name="Text Box 23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6649" name="Text Box 24"/>
          <p:cNvSpPr txBox="1">
            <a:spLocks noChangeArrowheads="1"/>
          </p:cNvSpPr>
          <p:nvPr/>
        </p:nvSpPr>
        <p:spPr bwMode="auto">
          <a:xfrm>
            <a:off x="5638800" y="1676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650" name="Text Box 25"/>
          <p:cNvSpPr txBox="1">
            <a:spLocks noChangeArrowheads="1"/>
          </p:cNvSpPr>
          <p:nvPr/>
        </p:nvSpPr>
        <p:spPr bwMode="auto">
          <a:xfrm>
            <a:off x="3733800" y="1676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6651" name="Line 26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Text Box 27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6653" name="AutoShape 28"/>
          <p:cNvSpPr>
            <a:spLocks noChangeArrowheads="1"/>
          </p:cNvSpPr>
          <p:nvPr/>
        </p:nvSpPr>
        <p:spPr bwMode="auto">
          <a:xfrm rot="4100863">
            <a:off x="11430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54" name="Text Box 29"/>
          <p:cNvSpPr txBox="1">
            <a:spLocks noChangeArrowheads="1"/>
          </p:cNvSpPr>
          <p:nvPr/>
        </p:nvSpPr>
        <p:spPr bwMode="auto">
          <a:xfrm>
            <a:off x="1231900" y="3886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6655" name="AutoShape 3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Text Box 3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6657" name="Text Box 32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6658" name="Line 33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Line 34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Line 35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Line 36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Line 37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Line 38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Line 39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Line 40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Line 41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Line 42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Text Box 43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6669" name="Line 44"/>
          <p:cNvSpPr>
            <a:spLocks noChangeShapeType="1"/>
          </p:cNvSpPr>
          <p:nvPr/>
        </p:nvSpPr>
        <p:spPr bwMode="auto">
          <a:xfrm flipV="1">
            <a:off x="3200400" y="11430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Line 45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Line 46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Line 47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Arc 48"/>
          <p:cNvSpPr>
            <a:spLocks/>
          </p:cNvSpPr>
          <p:nvPr/>
        </p:nvSpPr>
        <p:spPr bwMode="auto">
          <a:xfrm rot="-5309160">
            <a:off x="3546475" y="4591050"/>
            <a:ext cx="2509838" cy="1252538"/>
          </a:xfrm>
          <a:custGeom>
            <a:avLst/>
            <a:gdLst>
              <a:gd name="T0" fmla="*/ 1073653 w 21600"/>
              <a:gd name="T1" fmla="*/ 0 h 31693"/>
              <a:gd name="T2" fmla="*/ 2073638 w 21600"/>
              <a:gd name="T3" fmla="*/ 1252538 h 31693"/>
              <a:gd name="T4" fmla="*/ 0 w 21600"/>
              <a:gd name="T5" fmla="*/ 771607 h 31693"/>
              <a:gd name="T6" fmla="*/ 0 60000 65536"/>
              <a:gd name="T7" fmla="*/ 0 60000 65536"/>
              <a:gd name="T8" fmla="*/ 0 60000 65536"/>
              <a:gd name="T9" fmla="*/ 0 w 21600"/>
              <a:gd name="T10" fmla="*/ 0 h 31693"/>
              <a:gd name="T11" fmla="*/ 21600 w 21600"/>
              <a:gd name="T12" fmla="*/ 31693 h 316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693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3865"/>
                  <a:pt x="20291" y="28106"/>
                  <a:pt x="17845" y="31692"/>
                </a:cubicBezTo>
              </a:path>
              <a:path w="21600" h="31693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3865"/>
                  <a:pt x="20291" y="28106"/>
                  <a:pt x="17845" y="31692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Line 49"/>
          <p:cNvSpPr>
            <a:spLocks noChangeShapeType="1"/>
          </p:cNvSpPr>
          <p:nvPr/>
        </p:nvSpPr>
        <p:spPr bwMode="auto">
          <a:xfrm rot="9555491" flipH="1" flipV="1">
            <a:off x="4160838" y="2276475"/>
            <a:ext cx="8318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Line 50"/>
          <p:cNvSpPr>
            <a:spLocks noChangeShapeType="1"/>
          </p:cNvSpPr>
          <p:nvPr/>
        </p:nvSpPr>
        <p:spPr bwMode="auto">
          <a:xfrm rot="9555491" flipH="1" flipV="1">
            <a:off x="3124200" y="2667000"/>
            <a:ext cx="8318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Arc 51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Text Box 52"/>
          <p:cNvSpPr txBox="1">
            <a:spLocks noChangeArrowheads="1"/>
          </p:cNvSpPr>
          <p:nvPr/>
        </p:nvSpPr>
        <p:spPr bwMode="auto">
          <a:xfrm>
            <a:off x="1676400" y="35655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6678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6679" name="Text Box 54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6680" name="Line 55"/>
          <p:cNvSpPr>
            <a:spLocks noChangeShapeType="1"/>
          </p:cNvSpPr>
          <p:nvPr/>
        </p:nvSpPr>
        <p:spPr bwMode="auto">
          <a:xfrm flipV="1">
            <a:off x="3962400" y="41910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Text Box 56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6682" name="Line 57"/>
          <p:cNvSpPr>
            <a:spLocks noChangeShapeType="1"/>
          </p:cNvSpPr>
          <p:nvPr/>
        </p:nvSpPr>
        <p:spPr bwMode="auto">
          <a:xfrm flipH="1" flipV="1">
            <a:off x="25146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Text Box 58"/>
          <p:cNvSpPr txBox="1">
            <a:spLocks noChangeArrowheads="1"/>
          </p:cNvSpPr>
          <p:nvPr/>
        </p:nvSpPr>
        <p:spPr bwMode="auto">
          <a:xfrm>
            <a:off x="50498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120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6684" name="Text Box 59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6685" name="Line 60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 flipV="1">
            <a:off x="3657600" y="16002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 rot="6920739" flipH="1" flipV="1">
            <a:off x="58332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 flipV="1">
            <a:off x="1600200" y="2209800"/>
            <a:ext cx="25908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V="1">
            <a:off x="1981200" y="2743200"/>
            <a:ext cx="19050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AutoShape 15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AutoShape 16"/>
          <p:cNvSpPr>
            <a:spLocks noChangeArrowheads="1"/>
          </p:cNvSpPr>
          <p:nvPr/>
        </p:nvSpPr>
        <p:spPr bwMode="auto">
          <a:xfrm rot="-8514861">
            <a:off x="1066800" y="3557588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18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19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0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Text Box 22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7672" name="Text Box 23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4648200" y="259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/>
        </p:nvSpPr>
        <p:spPr bwMode="auto">
          <a:xfrm>
            <a:off x="4495800" y="838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7675" name="Line 26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Text Box 27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7677" name="AutoShape 28"/>
          <p:cNvSpPr>
            <a:spLocks noChangeArrowheads="1"/>
          </p:cNvSpPr>
          <p:nvPr/>
        </p:nvSpPr>
        <p:spPr bwMode="auto">
          <a:xfrm rot="2375176">
            <a:off x="1090613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1295400" y="40227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7679" name="AutoShape 3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Text Box 3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7681" name="Text Box 32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7682" name="Line 33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34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Line 35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36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Line 37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38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39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Line 40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Line 41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Line 42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Text Box 43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7693" name="Line 44"/>
          <p:cNvSpPr>
            <a:spLocks noChangeShapeType="1"/>
          </p:cNvSpPr>
          <p:nvPr/>
        </p:nvSpPr>
        <p:spPr bwMode="auto">
          <a:xfrm flipV="1">
            <a:off x="4343400" y="762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Line 45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Line 46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Line 47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Arc 48"/>
          <p:cNvSpPr>
            <a:spLocks/>
          </p:cNvSpPr>
          <p:nvPr/>
        </p:nvSpPr>
        <p:spPr bwMode="auto">
          <a:xfrm rot="-5309160">
            <a:off x="3662363" y="4478337"/>
            <a:ext cx="2509838" cy="1484313"/>
          </a:xfrm>
          <a:custGeom>
            <a:avLst/>
            <a:gdLst>
              <a:gd name="T0" fmla="*/ 1073653 w 21600"/>
              <a:gd name="T1" fmla="*/ 0 h 37564"/>
              <a:gd name="T2" fmla="*/ 1380411 w 21600"/>
              <a:gd name="T3" fmla="*/ 1484313 h 37564"/>
              <a:gd name="T4" fmla="*/ 0 w 21600"/>
              <a:gd name="T5" fmla="*/ 771476 h 37564"/>
              <a:gd name="T6" fmla="*/ 0 60000 65536"/>
              <a:gd name="T7" fmla="*/ 0 60000 65536"/>
              <a:gd name="T8" fmla="*/ 0 60000 65536"/>
              <a:gd name="T9" fmla="*/ 0 w 21600"/>
              <a:gd name="T10" fmla="*/ 0 h 37564"/>
              <a:gd name="T11" fmla="*/ 21600 w 21600"/>
              <a:gd name="T12" fmla="*/ 37564 h 375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564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6789"/>
                  <a:pt x="17947" y="33567"/>
                  <a:pt x="11879" y="37563"/>
                </a:cubicBezTo>
              </a:path>
              <a:path w="21600" h="37564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6789"/>
                  <a:pt x="17947" y="33567"/>
                  <a:pt x="11879" y="37563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Arc 49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Line 50"/>
          <p:cNvSpPr>
            <a:spLocks noChangeShapeType="1"/>
          </p:cNvSpPr>
          <p:nvPr/>
        </p:nvSpPr>
        <p:spPr bwMode="auto">
          <a:xfrm rot="6920739" flipH="1" flipV="1">
            <a:off x="3436938" y="3022600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Line 51"/>
          <p:cNvSpPr>
            <a:spLocks noChangeShapeType="1"/>
          </p:cNvSpPr>
          <p:nvPr/>
        </p:nvSpPr>
        <p:spPr bwMode="auto">
          <a:xfrm rot="6920739" flipH="1" flipV="1">
            <a:off x="4003675" y="1939925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Text Box 52"/>
          <p:cNvSpPr txBox="1">
            <a:spLocks noChangeArrowheads="1"/>
          </p:cNvSpPr>
          <p:nvPr/>
        </p:nvSpPr>
        <p:spPr bwMode="auto">
          <a:xfrm>
            <a:off x="1612900" y="34893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7702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7703" name="Text Box 54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7704" name="Line 55"/>
          <p:cNvSpPr>
            <a:spLocks noChangeShapeType="1"/>
          </p:cNvSpPr>
          <p:nvPr/>
        </p:nvSpPr>
        <p:spPr bwMode="auto">
          <a:xfrm flipV="1">
            <a:off x="3962400" y="47244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Text Box 56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7706" name="Line 57"/>
          <p:cNvSpPr>
            <a:spLocks noChangeShapeType="1"/>
          </p:cNvSpPr>
          <p:nvPr/>
        </p:nvSpPr>
        <p:spPr bwMode="auto">
          <a:xfrm flipH="1">
            <a:off x="3200400" y="4876800"/>
            <a:ext cx="0" cy="6858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Text Box 58"/>
          <p:cNvSpPr txBox="1">
            <a:spLocks noChangeArrowheads="1"/>
          </p:cNvSpPr>
          <p:nvPr/>
        </p:nvSpPr>
        <p:spPr bwMode="auto">
          <a:xfrm>
            <a:off x="50498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150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7708" name="Text Box 59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7709" name="Line 60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1"/>
          <p:cNvSpPr>
            <a:spLocks noChangeShapeType="1"/>
          </p:cNvSpPr>
          <p:nvPr/>
        </p:nvSpPr>
        <p:spPr bwMode="auto">
          <a:xfrm flipV="1">
            <a:off x="3962400" y="16764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2"/>
          <p:cNvSpPr>
            <a:spLocks noChangeShapeType="1"/>
          </p:cNvSpPr>
          <p:nvPr/>
        </p:nvSpPr>
        <p:spPr bwMode="auto">
          <a:xfrm rot="5456522" flipH="1" flipV="1">
            <a:off x="58332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3"/>
          <p:cNvSpPr>
            <a:spLocks noChangeShapeType="1"/>
          </p:cNvSpPr>
          <p:nvPr/>
        </p:nvSpPr>
        <p:spPr bwMode="auto">
          <a:xfrm>
            <a:off x="3962400" y="1676400"/>
            <a:ext cx="0" cy="609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rot="5476048" flipV="1">
            <a:off x="3656807" y="3045619"/>
            <a:ext cx="60801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5"/>
          <p:cNvSpPr>
            <a:spLocks noChangeShapeType="1"/>
          </p:cNvSpPr>
          <p:nvPr/>
        </p:nvSpPr>
        <p:spPr bwMode="auto">
          <a:xfrm flipV="1">
            <a:off x="1752600" y="2286000"/>
            <a:ext cx="2209800" cy="1447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6"/>
          <p:cNvSpPr>
            <a:spLocks noChangeShapeType="1"/>
          </p:cNvSpPr>
          <p:nvPr/>
        </p:nvSpPr>
        <p:spPr bwMode="auto">
          <a:xfrm flipV="1">
            <a:off x="1981200" y="2743200"/>
            <a:ext cx="19812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AutoShape 17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8"/>
          <p:cNvSpPr>
            <a:spLocks noChangeArrowheads="1"/>
          </p:cNvSpPr>
          <p:nvPr/>
        </p:nvSpPr>
        <p:spPr bwMode="auto">
          <a:xfrm rot="-10799195">
            <a:off x="10668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3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1371600" y="4114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/>
        </p:nvSpPr>
        <p:spPr bwMode="auto">
          <a:xfrm>
            <a:off x="51054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8701" name="Text Box 28"/>
          <p:cNvSpPr txBox="1">
            <a:spLocks noChangeArrowheads="1"/>
          </p:cNvSpPr>
          <p:nvPr/>
        </p:nvSpPr>
        <p:spPr bwMode="auto">
          <a:xfrm>
            <a:off x="4191000" y="609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8702" name="Arc 29"/>
          <p:cNvSpPr>
            <a:spLocks/>
          </p:cNvSpPr>
          <p:nvPr/>
        </p:nvSpPr>
        <p:spPr bwMode="auto">
          <a:xfrm rot="-5309160">
            <a:off x="3637757" y="4737894"/>
            <a:ext cx="2513012" cy="1454150"/>
          </a:xfrm>
          <a:custGeom>
            <a:avLst/>
            <a:gdLst>
              <a:gd name="T0" fmla="*/ 1313398 w 21600"/>
              <a:gd name="T1" fmla="*/ 0 h 36842"/>
              <a:gd name="T2" fmla="*/ 1311071 w 21600"/>
              <a:gd name="T3" fmla="*/ 1454150 h 36842"/>
              <a:gd name="T4" fmla="*/ 0 w 21600"/>
              <a:gd name="T5" fmla="*/ 726838 h 36842"/>
              <a:gd name="T6" fmla="*/ 0 60000 65536"/>
              <a:gd name="T7" fmla="*/ 0 60000 65536"/>
              <a:gd name="T8" fmla="*/ 0 60000 65536"/>
              <a:gd name="T9" fmla="*/ 0 w 21600"/>
              <a:gd name="T10" fmla="*/ 0 h 36842"/>
              <a:gd name="T11" fmla="*/ 21600 w 21600"/>
              <a:gd name="T12" fmla="*/ 36842 h 36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842" fill="none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</a:path>
              <a:path w="21600" h="36842" stroke="0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  <a:lnTo>
                  <a:pt x="0" y="18415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0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Text Box 31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8705" name="AutoShape 32"/>
          <p:cNvSpPr>
            <a:spLocks noChangeArrowheads="1"/>
          </p:cNvSpPr>
          <p:nvPr/>
        </p:nvSpPr>
        <p:spPr bwMode="auto">
          <a:xfrm rot="19592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8706" name="Text Box 33"/>
          <p:cNvSpPr txBox="1">
            <a:spLocks noChangeArrowheads="1"/>
          </p:cNvSpPr>
          <p:nvPr/>
        </p:nvSpPr>
        <p:spPr bwMode="auto">
          <a:xfrm>
            <a:off x="1447800" y="3429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8707" name="AutoShape 34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Text Box 35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8709" name="Text Box 36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8710" name="Line 37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Line 38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Line 39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Line 40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Line 41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Line 42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Line 43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Line 44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Line 45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Line 46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Text Box 47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8721" name="Line 48"/>
          <p:cNvSpPr>
            <a:spLocks noChangeShapeType="1"/>
          </p:cNvSpPr>
          <p:nvPr/>
        </p:nvSpPr>
        <p:spPr bwMode="auto">
          <a:xfrm flipV="1">
            <a:off x="3962400" y="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Line 49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Line 50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Line 51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Arc 52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8727" name="Text Box 54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8728" name="Text Box 55"/>
          <p:cNvSpPr txBox="1">
            <a:spLocks noChangeArrowheads="1"/>
          </p:cNvSpPr>
          <p:nvPr/>
        </p:nvSpPr>
        <p:spPr bwMode="auto">
          <a:xfrm>
            <a:off x="52784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180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8729" name="Text Box 56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8730" name="Line 57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 flipV="1">
            <a:off x="4343400" y="1600200"/>
            <a:ext cx="28194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rot="3409154" flipH="1" flipV="1">
            <a:off x="58332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 rot="-2226416">
            <a:off x="3581400" y="1828800"/>
            <a:ext cx="1588" cy="609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 rot="3274155" flipV="1">
            <a:off x="3794125" y="3003550"/>
            <a:ext cx="6858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V="1">
            <a:off x="1752600" y="2362200"/>
            <a:ext cx="2057400" cy="1371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 flipV="1">
            <a:off x="1981200" y="2743200"/>
            <a:ext cx="19812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AutoShape 17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18"/>
          <p:cNvSpPr>
            <a:spLocks noChangeArrowheads="1"/>
          </p:cNvSpPr>
          <p:nvPr/>
        </p:nvSpPr>
        <p:spPr bwMode="auto">
          <a:xfrm rot="9037543">
            <a:off x="11430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Rectangle 23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1536700" y="4114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5181600" y="2895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3962400" y="68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9726" name="Arc 29"/>
          <p:cNvSpPr>
            <a:spLocks/>
          </p:cNvSpPr>
          <p:nvPr/>
        </p:nvSpPr>
        <p:spPr bwMode="auto">
          <a:xfrm rot="-5309160">
            <a:off x="3626644" y="4547394"/>
            <a:ext cx="2509838" cy="1530350"/>
          </a:xfrm>
          <a:custGeom>
            <a:avLst/>
            <a:gdLst>
              <a:gd name="T0" fmla="*/ 1073653 w 21600"/>
              <a:gd name="T1" fmla="*/ 0 h 38711"/>
              <a:gd name="T2" fmla="*/ 1152783 w 21600"/>
              <a:gd name="T3" fmla="*/ 1530350 h 38711"/>
              <a:gd name="T4" fmla="*/ 0 w 21600"/>
              <a:gd name="T5" fmla="*/ 771836 h 38711"/>
              <a:gd name="T6" fmla="*/ 0 60000 65536"/>
              <a:gd name="T7" fmla="*/ 0 60000 65536"/>
              <a:gd name="T8" fmla="*/ 0 60000 65536"/>
              <a:gd name="T9" fmla="*/ 0 w 21600"/>
              <a:gd name="T10" fmla="*/ 0 h 38711"/>
              <a:gd name="T11" fmla="*/ 21600 w 21600"/>
              <a:gd name="T12" fmla="*/ 38711 h 387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711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600"/>
                  <a:pt x="17094" y="35001"/>
                  <a:pt x="9920" y="38710"/>
                </a:cubicBezTo>
              </a:path>
              <a:path w="21600" h="38711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600"/>
                  <a:pt x="17094" y="35001"/>
                  <a:pt x="9920" y="38710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Line 30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AutoShape 31"/>
          <p:cNvSpPr>
            <a:spLocks noChangeArrowheads="1"/>
          </p:cNvSpPr>
          <p:nvPr/>
        </p:nvSpPr>
        <p:spPr bwMode="auto">
          <a:xfrm rot="-1769769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729" name="Text Box 32"/>
          <p:cNvSpPr txBox="1">
            <a:spLocks noChangeArrowheads="1"/>
          </p:cNvSpPr>
          <p:nvPr/>
        </p:nvSpPr>
        <p:spPr bwMode="auto">
          <a:xfrm>
            <a:off x="1295400" y="3429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29730" name="AutoShape 33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Text Box 34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9732" name="Text Box 35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9733" name="Line 36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Line 38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Line 40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Line 41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Line 42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Line 43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Line 44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Line 45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Text Box 46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29744" name="Line 47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Line 48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Line 49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Arc 50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Line 51"/>
          <p:cNvSpPr>
            <a:spLocks noChangeShapeType="1"/>
          </p:cNvSpPr>
          <p:nvPr/>
        </p:nvSpPr>
        <p:spPr bwMode="auto">
          <a:xfrm flipV="1">
            <a:off x="3352800" y="1524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Arc 52"/>
          <p:cNvSpPr>
            <a:spLocks/>
          </p:cNvSpPr>
          <p:nvPr/>
        </p:nvSpPr>
        <p:spPr bwMode="auto">
          <a:xfrm rot="-5309160">
            <a:off x="5266532" y="5330031"/>
            <a:ext cx="1493838" cy="771525"/>
          </a:xfrm>
          <a:custGeom>
            <a:avLst/>
            <a:gdLst>
              <a:gd name="T0" fmla="*/ 1073500 w 12858"/>
              <a:gd name="T1" fmla="*/ 0 h 19524"/>
              <a:gd name="T2" fmla="*/ 1493838 w 12858"/>
              <a:gd name="T3" fmla="*/ 85672 h 19524"/>
              <a:gd name="T4" fmla="*/ 0 w 12858"/>
              <a:gd name="T5" fmla="*/ 771525 h 19524"/>
              <a:gd name="T6" fmla="*/ 0 60000 65536"/>
              <a:gd name="T7" fmla="*/ 0 60000 65536"/>
              <a:gd name="T8" fmla="*/ 0 60000 65536"/>
              <a:gd name="T9" fmla="*/ 0 w 12858"/>
              <a:gd name="T10" fmla="*/ 0 h 19524"/>
              <a:gd name="T11" fmla="*/ 12858 w 12858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58" h="19524" fill="none" extrusionOk="0">
                <a:moveTo>
                  <a:pt x="9239" y="0"/>
                </a:moveTo>
                <a:cubicBezTo>
                  <a:pt x="10513" y="602"/>
                  <a:pt x="11725" y="1329"/>
                  <a:pt x="12858" y="2167"/>
                </a:cubicBezTo>
              </a:path>
              <a:path w="12858" h="19524" stroke="0" extrusionOk="0">
                <a:moveTo>
                  <a:pt x="9239" y="0"/>
                </a:moveTo>
                <a:cubicBezTo>
                  <a:pt x="10513" y="602"/>
                  <a:pt x="11725" y="1329"/>
                  <a:pt x="12858" y="2167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9751" name="Text Box 54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9752" name="Line 55"/>
          <p:cNvSpPr>
            <a:spLocks noChangeShapeType="1"/>
          </p:cNvSpPr>
          <p:nvPr/>
        </p:nvSpPr>
        <p:spPr bwMode="auto">
          <a:xfrm flipV="1">
            <a:off x="3962400" y="50292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Text Box 56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29754" name="Line 57"/>
          <p:cNvSpPr>
            <a:spLocks noChangeShapeType="1"/>
          </p:cNvSpPr>
          <p:nvPr/>
        </p:nvSpPr>
        <p:spPr bwMode="auto">
          <a:xfrm flipH="1" flipV="1">
            <a:off x="457200" y="4724400"/>
            <a:ext cx="0" cy="6096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Text Box 58"/>
          <p:cNvSpPr txBox="1">
            <a:spLocks noChangeArrowheads="1"/>
          </p:cNvSpPr>
          <p:nvPr/>
        </p:nvSpPr>
        <p:spPr bwMode="auto">
          <a:xfrm>
            <a:off x="55070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210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9756" name="Text Box 59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29757" name="Line 60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 rot="1072006" flipH="1" flipV="1">
            <a:off x="5834063" y="871538"/>
            <a:ext cx="1746250" cy="1587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V="1">
            <a:off x="1752600" y="2590800"/>
            <a:ext cx="19050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 flipV="1">
            <a:off x="1981200" y="2667000"/>
            <a:ext cx="2057400" cy="1295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AutoShape 14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AutoShape 15"/>
          <p:cNvSpPr>
            <a:spLocks noChangeArrowheads="1"/>
          </p:cNvSpPr>
          <p:nvPr/>
        </p:nvSpPr>
        <p:spPr bwMode="auto">
          <a:xfrm rot="7724686">
            <a:off x="11430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8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Line 19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0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1"/>
          <p:cNvSpPr txBox="1">
            <a:spLocks noChangeArrowheads="1"/>
          </p:cNvSpPr>
          <p:nvPr/>
        </p:nvSpPr>
        <p:spPr bwMode="auto">
          <a:xfrm>
            <a:off x="1689100" y="40386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0743" name="Text Box 22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0744" name="Text Box 23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30745" name="Text Box 24"/>
          <p:cNvSpPr txBox="1">
            <a:spLocks noChangeArrowheads="1"/>
          </p:cNvSpPr>
          <p:nvPr/>
        </p:nvSpPr>
        <p:spPr bwMode="auto">
          <a:xfrm>
            <a:off x="3657600" y="12493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0746" name="Text Box 25"/>
          <p:cNvSpPr txBox="1">
            <a:spLocks noChangeArrowheads="1"/>
          </p:cNvSpPr>
          <p:nvPr/>
        </p:nvSpPr>
        <p:spPr bwMode="auto">
          <a:xfrm>
            <a:off x="5313363" y="24384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47" name="Arc 26"/>
          <p:cNvSpPr>
            <a:spLocks/>
          </p:cNvSpPr>
          <p:nvPr/>
        </p:nvSpPr>
        <p:spPr bwMode="auto">
          <a:xfrm rot="-5309160">
            <a:off x="3628231" y="4552157"/>
            <a:ext cx="2511425" cy="1525588"/>
          </a:xfrm>
          <a:custGeom>
            <a:avLst/>
            <a:gdLst>
              <a:gd name="T0" fmla="*/ 1074332 w 21600"/>
              <a:gd name="T1" fmla="*/ 0 h 38605"/>
              <a:gd name="T2" fmla="*/ 1177114 w 21600"/>
              <a:gd name="T3" fmla="*/ 1525588 h 38605"/>
              <a:gd name="T4" fmla="*/ 0 w 21600"/>
              <a:gd name="T5" fmla="*/ 771547 h 38605"/>
              <a:gd name="T6" fmla="*/ 0 60000 65536"/>
              <a:gd name="T7" fmla="*/ 0 60000 65536"/>
              <a:gd name="T8" fmla="*/ 0 60000 65536"/>
              <a:gd name="T9" fmla="*/ 0 w 21600"/>
              <a:gd name="T10" fmla="*/ 0 h 38605"/>
              <a:gd name="T11" fmla="*/ 21600 w 21600"/>
              <a:gd name="T12" fmla="*/ 38605 h 386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605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517"/>
                  <a:pt x="17185" y="34857"/>
                  <a:pt x="10123" y="38604"/>
                </a:cubicBezTo>
              </a:path>
              <a:path w="21600" h="38605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517"/>
                  <a:pt x="17185" y="34857"/>
                  <a:pt x="10123" y="38604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AutoShape 28"/>
          <p:cNvSpPr>
            <a:spLocks noChangeArrowheads="1"/>
          </p:cNvSpPr>
          <p:nvPr/>
        </p:nvSpPr>
        <p:spPr bwMode="auto">
          <a:xfrm rot="-3248005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0750" name="Text Box 29"/>
          <p:cNvSpPr txBox="1">
            <a:spLocks noChangeArrowheads="1"/>
          </p:cNvSpPr>
          <p:nvPr/>
        </p:nvSpPr>
        <p:spPr bwMode="auto">
          <a:xfrm>
            <a:off x="12192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30751" name="AutoShape 3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Text Box 3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0753" name="Text Box 32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0754" name="Line 33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Line 34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Line 35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Line 36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7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Line 38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Line 39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Line 40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Line 41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Line 42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Text Box 43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30765" name="Line 44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Line 45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Line 46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Arc 47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Line 48"/>
          <p:cNvSpPr>
            <a:spLocks noChangeShapeType="1"/>
          </p:cNvSpPr>
          <p:nvPr/>
        </p:nvSpPr>
        <p:spPr bwMode="auto">
          <a:xfrm flipV="1">
            <a:off x="2971800" y="6096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Line 49"/>
          <p:cNvSpPr>
            <a:spLocks noChangeShapeType="1"/>
          </p:cNvSpPr>
          <p:nvPr/>
        </p:nvSpPr>
        <p:spPr bwMode="auto">
          <a:xfrm rot="1072006" flipH="1" flipV="1">
            <a:off x="2916238" y="2438400"/>
            <a:ext cx="825500" cy="11113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Line 50"/>
          <p:cNvSpPr>
            <a:spLocks noChangeShapeType="1"/>
          </p:cNvSpPr>
          <p:nvPr/>
        </p:nvSpPr>
        <p:spPr bwMode="auto">
          <a:xfrm rot="1072006" flipH="1">
            <a:off x="4025900" y="2801938"/>
            <a:ext cx="620713" cy="12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Line 51"/>
          <p:cNvSpPr>
            <a:spLocks noChangeShapeType="1"/>
          </p:cNvSpPr>
          <p:nvPr/>
        </p:nvSpPr>
        <p:spPr bwMode="auto">
          <a:xfrm flipV="1">
            <a:off x="4572000" y="11430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Arc 52"/>
          <p:cNvSpPr>
            <a:spLocks/>
          </p:cNvSpPr>
          <p:nvPr/>
        </p:nvSpPr>
        <p:spPr bwMode="auto">
          <a:xfrm rot="-5309160">
            <a:off x="4948238" y="5083175"/>
            <a:ext cx="2143125" cy="771525"/>
          </a:xfrm>
          <a:custGeom>
            <a:avLst/>
            <a:gdLst>
              <a:gd name="T0" fmla="*/ 1074411 w 18431"/>
              <a:gd name="T1" fmla="*/ 0 h 19524"/>
              <a:gd name="T2" fmla="*/ 2143125 w 18431"/>
              <a:gd name="T3" fmla="*/ 326448 h 19524"/>
              <a:gd name="T4" fmla="*/ 0 w 18431"/>
              <a:gd name="T5" fmla="*/ 771525 h 19524"/>
              <a:gd name="T6" fmla="*/ 0 60000 65536"/>
              <a:gd name="T7" fmla="*/ 0 60000 65536"/>
              <a:gd name="T8" fmla="*/ 0 60000 65536"/>
              <a:gd name="T9" fmla="*/ 0 w 18431"/>
              <a:gd name="T10" fmla="*/ 0 h 19524"/>
              <a:gd name="T11" fmla="*/ 18431 w 18431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31" h="19524" fill="none" extrusionOk="0">
                <a:moveTo>
                  <a:pt x="9239" y="0"/>
                </a:moveTo>
                <a:cubicBezTo>
                  <a:pt x="13042" y="1799"/>
                  <a:pt x="16237" y="4670"/>
                  <a:pt x="18431" y="8260"/>
                </a:cubicBezTo>
              </a:path>
              <a:path w="18431" h="19524" stroke="0" extrusionOk="0">
                <a:moveTo>
                  <a:pt x="9239" y="0"/>
                </a:moveTo>
                <a:cubicBezTo>
                  <a:pt x="13042" y="1799"/>
                  <a:pt x="16237" y="4670"/>
                  <a:pt x="18431" y="8260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0775" name="Text Box 54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0776" name="Line 55"/>
          <p:cNvSpPr>
            <a:spLocks noChangeShapeType="1"/>
          </p:cNvSpPr>
          <p:nvPr/>
        </p:nvSpPr>
        <p:spPr bwMode="auto">
          <a:xfrm flipV="1">
            <a:off x="3962400" y="44958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Text Box 56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30778" name="Line 57"/>
          <p:cNvSpPr>
            <a:spLocks noChangeShapeType="1"/>
          </p:cNvSpPr>
          <p:nvPr/>
        </p:nvSpPr>
        <p:spPr bwMode="auto">
          <a:xfrm flipH="1" flipV="1">
            <a:off x="4572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Text Box 58"/>
          <p:cNvSpPr txBox="1">
            <a:spLocks noChangeArrowheads="1"/>
          </p:cNvSpPr>
          <p:nvPr/>
        </p:nvSpPr>
        <p:spPr bwMode="auto">
          <a:xfrm>
            <a:off x="58118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240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0780" name="Text Box 59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0781" name="Line 60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 rot="-829" flipH="1" flipV="1">
            <a:off x="4197350" y="2590800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 flipV="1">
            <a:off x="1752600" y="2590800"/>
            <a:ext cx="1752600" cy="11430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3"/>
          <p:cNvSpPr>
            <a:spLocks noChangeShapeType="1"/>
          </p:cNvSpPr>
          <p:nvPr/>
        </p:nvSpPr>
        <p:spPr bwMode="auto">
          <a:xfrm flipV="1">
            <a:off x="1981200" y="2590800"/>
            <a:ext cx="2286000" cy="1447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AutoShape 14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3505200" y="15541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5770563" y="19812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1769" name="Arc 24"/>
          <p:cNvSpPr>
            <a:spLocks/>
          </p:cNvSpPr>
          <p:nvPr/>
        </p:nvSpPr>
        <p:spPr bwMode="auto">
          <a:xfrm rot="-5309160">
            <a:off x="3629025" y="4549776"/>
            <a:ext cx="2511425" cy="1530350"/>
          </a:xfrm>
          <a:custGeom>
            <a:avLst/>
            <a:gdLst>
              <a:gd name="T0" fmla="*/ 1074332 w 21600"/>
              <a:gd name="T1" fmla="*/ 0 h 38714"/>
              <a:gd name="T2" fmla="*/ 1152814 w 21600"/>
              <a:gd name="T3" fmla="*/ 1530350 h 38714"/>
              <a:gd name="T4" fmla="*/ 0 w 21600"/>
              <a:gd name="T5" fmla="*/ 771776 h 38714"/>
              <a:gd name="T6" fmla="*/ 0 60000 65536"/>
              <a:gd name="T7" fmla="*/ 0 60000 65536"/>
              <a:gd name="T8" fmla="*/ 0 60000 65536"/>
              <a:gd name="T9" fmla="*/ 0 w 21600"/>
              <a:gd name="T10" fmla="*/ 0 h 38714"/>
              <a:gd name="T11" fmla="*/ 21600 w 21600"/>
              <a:gd name="T12" fmla="*/ 38714 h 387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714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602"/>
                  <a:pt x="17092" y="35005"/>
                  <a:pt x="9914" y="38713"/>
                </a:cubicBezTo>
              </a:path>
              <a:path w="21600" h="38714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602"/>
                  <a:pt x="17092" y="35005"/>
                  <a:pt x="9914" y="38713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AutoShape 26"/>
          <p:cNvSpPr>
            <a:spLocks noChangeArrowheads="1"/>
          </p:cNvSpPr>
          <p:nvPr/>
        </p:nvSpPr>
        <p:spPr bwMode="auto">
          <a:xfrm rot="-5373668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1143000" y="37179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Text Box 39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Arc 43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 flipV="1">
            <a:off x="2971800" y="8382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/>
        </p:nvSpPr>
        <p:spPr bwMode="auto">
          <a:xfrm flipV="1">
            <a:off x="4724400" y="838200"/>
            <a:ext cx="2895600" cy="1752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/>
        </p:nvSpPr>
        <p:spPr bwMode="auto">
          <a:xfrm rot="-829" flipH="1" flipV="1">
            <a:off x="2970213" y="2590800"/>
            <a:ext cx="5334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Line 47"/>
          <p:cNvSpPr>
            <a:spLocks noChangeShapeType="1"/>
          </p:cNvSpPr>
          <p:nvPr/>
        </p:nvSpPr>
        <p:spPr bwMode="auto">
          <a:xfrm rot="-829" flipH="1" flipV="1">
            <a:off x="5865813" y="836613"/>
            <a:ext cx="1752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AutoShape 48"/>
          <p:cNvSpPr>
            <a:spLocks noChangeArrowheads="1"/>
          </p:cNvSpPr>
          <p:nvPr/>
        </p:nvSpPr>
        <p:spPr bwMode="auto">
          <a:xfrm rot="5376957">
            <a:off x="11430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794" name="Text Box 49"/>
          <p:cNvSpPr txBox="1">
            <a:spLocks noChangeArrowheads="1"/>
          </p:cNvSpPr>
          <p:nvPr/>
        </p:nvSpPr>
        <p:spPr bwMode="auto">
          <a:xfrm>
            <a:off x="1752600" y="3733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1795" name="AutoShape 50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1797" name="Arc 52"/>
          <p:cNvSpPr>
            <a:spLocks/>
          </p:cNvSpPr>
          <p:nvPr/>
        </p:nvSpPr>
        <p:spPr bwMode="auto">
          <a:xfrm rot="-5309160">
            <a:off x="4768850" y="4900613"/>
            <a:ext cx="2511425" cy="771525"/>
          </a:xfrm>
          <a:custGeom>
            <a:avLst/>
            <a:gdLst>
              <a:gd name="T0" fmla="*/ 1074431 w 21598"/>
              <a:gd name="T1" fmla="*/ 0 h 19524"/>
              <a:gd name="T2" fmla="*/ 2511425 w 21598"/>
              <a:gd name="T3" fmla="*/ 759828 h 19524"/>
              <a:gd name="T4" fmla="*/ 0 w 21598"/>
              <a:gd name="T5" fmla="*/ 771525 h 19524"/>
              <a:gd name="T6" fmla="*/ 0 60000 65536"/>
              <a:gd name="T7" fmla="*/ 0 60000 65536"/>
              <a:gd name="T8" fmla="*/ 0 60000 65536"/>
              <a:gd name="T9" fmla="*/ 0 w 21598"/>
              <a:gd name="T10" fmla="*/ 0 h 19524"/>
              <a:gd name="T11" fmla="*/ 21598 w 21598"/>
              <a:gd name="T12" fmla="*/ 19524 h 19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8" h="19524" fill="none" extrusionOk="0">
                <a:moveTo>
                  <a:pt x="9239" y="0"/>
                </a:moveTo>
                <a:cubicBezTo>
                  <a:pt x="16690" y="3526"/>
                  <a:pt x="21485" y="10985"/>
                  <a:pt x="21597" y="19228"/>
                </a:cubicBezTo>
              </a:path>
              <a:path w="21598" h="19524" stroke="0" extrusionOk="0">
                <a:moveTo>
                  <a:pt x="9239" y="0"/>
                </a:moveTo>
                <a:cubicBezTo>
                  <a:pt x="16690" y="3526"/>
                  <a:pt x="21485" y="10985"/>
                  <a:pt x="21597" y="19228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Text Box 53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1799" name="Text Box 54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1800" name="Line 55"/>
          <p:cNvSpPr>
            <a:spLocks noChangeShapeType="1"/>
          </p:cNvSpPr>
          <p:nvPr/>
        </p:nvSpPr>
        <p:spPr bwMode="auto">
          <a:xfrm flipV="1">
            <a:off x="3962400" y="41148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Text Box 56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31802" name="Line 57"/>
          <p:cNvSpPr>
            <a:spLocks noChangeShapeType="1"/>
          </p:cNvSpPr>
          <p:nvPr/>
        </p:nvSpPr>
        <p:spPr bwMode="auto">
          <a:xfrm flipH="1" flipV="1">
            <a:off x="14478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3" name="Text Box 58"/>
          <p:cNvSpPr txBox="1">
            <a:spLocks noChangeArrowheads="1"/>
          </p:cNvSpPr>
          <p:nvPr/>
        </p:nvSpPr>
        <p:spPr bwMode="auto">
          <a:xfrm>
            <a:off x="6172200" y="5438775"/>
            <a:ext cx="81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270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1804" name="Text Box 59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1805" name="Line 60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52400"/>
            <a:ext cx="437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en-US" b="1" dirty="0"/>
              <a:t>Faraday’s Law of Electromagnetic Induction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First Law </a:t>
            </a:r>
            <a:r>
              <a:rPr lang="en-US" i="1" dirty="0" smtClean="0"/>
              <a:t>: </a:t>
            </a:r>
            <a:r>
              <a:rPr lang="en-US" dirty="0" smtClean="0"/>
              <a:t>First Law of Faraday's Electromagnetic Induction state that whenever a conductor are placed in a varying magnetic field </a:t>
            </a:r>
            <a:r>
              <a:rPr lang="en-US" dirty="0" err="1" smtClean="0"/>
              <a:t>emf</a:t>
            </a:r>
            <a:r>
              <a:rPr lang="en-US" dirty="0" smtClean="0"/>
              <a:t> are induced which is called induced </a:t>
            </a:r>
            <a:r>
              <a:rPr lang="en-US" dirty="0" err="1" smtClean="0"/>
              <a:t>emf</a:t>
            </a:r>
            <a:r>
              <a:rPr lang="en-US" dirty="0" smtClean="0"/>
              <a:t>, if the conductor circuit are closed current are also induced which is called induced </a:t>
            </a:r>
            <a:r>
              <a:rPr lang="en-US" dirty="0" err="1" smtClean="0"/>
              <a:t>current.Or</a:t>
            </a:r>
            <a:endParaRPr lang="en-US" dirty="0" smtClean="0"/>
          </a:p>
          <a:p>
            <a:r>
              <a:rPr lang="en-US" dirty="0" smtClean="0"/>
              <a:t>Whenever a conductor is rotated in magnetic</a:t>
            </a:r>
            <a:r>
              <a:rPr lang="en-US" u="sng" dirty="0" smtClean="0"/>
              <a:t> </a:t>
            </a:r>
            <a:r>
              <a:rPr lang="en-US" dirty="0" smtClean="0"/>
              <a:t>field </a:t>
            </a:r>
            <a:r>
              <a:rPr lang="en-US" dirty="0" err="1" smtClean="0"/>
              <a:t>emf</a:t>
            </a:r>
            <a:r>
              <a:rPr lang="en-US" dirty="0" smtClean="0"/>
              <a:t> is induced which are induced </a:t>
            </a:r>
            <a:r>
              <a:rPr lang="en-US" dirty="0" err="1" smtClean="0"/>
              <a:t>emf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Second Law :  </a:t>
            </a:r>
            <a:r>
              <a:rPr lang="en-US" i="1" dirty="0" smtClean="0"/>
              <a:t>The magnitude of the </a:t>
            </a:r>
            <a:r>
              <a:rPr lang="en-US" i="1" dirty="0" err="1" smtClean="0"/>
              <a:t>emf</a:t>
            </a:r>
            <a:r>
              <a:rPr lang="en-US" i="1" dirty="0" smtClean="0"/>
              <a:t> induced in a conductor or coil is directly proportional to</a:t>
            </a:r>
          </a:p>
          <a:p>
            <a:r>
              <a:rPr lang="en-US" i="1" dirty="0"/>
              <a:t>	 </a:t>
            </a:r>
            <a:r>
              <a:rPr lang="en-US" i="1" dirty="0" smtClean="0"/>
              <a:t>       the rate of change of flux linkages.</a:t>
            </a:r>
          </a:p>
          <a:p>
            <a:endParaRPr lang="en-US" b="1" i="1" dirty="0"/>
          </a:p>
          <a:p>
            <a:r>
              <a:rPr lang="en-US" dirty="0" smtClean="0"/>
              <a:t>If N is the number of turns of coils and the magnetic flux linking the coil changes from </a:t>
            </a:r>
            <a:r>
              <a:rPr lang="el-GR" dirty="0"/>
              <a:t> </a:t>
            </a:r>
            <a:r>
              <a:rPr lang="el-GR" dirty="0" smtClean="0"/>
              <a:t>ϕ</a:t>
            </a:r>
            <a:r>
              <a:rPr lang="en-US" dirty="0"/>
              <a:t>1</a:t>
            </a:r>
            <a:r>
              <a:rPr lang="en-US" dirty="0" smtClean="0"/>
              <a:t> to </a:t>
            </a:r>
            <a:r>
              <a:rPr lang="el-GR" dirty="0"/>
              <a:t> </a:t>
            </a:r>
            <a:r>
              <a:rPr lang="el-GR" dirty="0" smtClean="0"/>
              <a:t>ϕ</a:t>
            </a:r>
            <a:r>
              <a:rPr lang="en-US" dirty="0" smtClean="0"/>
              <a:t>2</a:t>
            </a:r>
          </a:p>
          <a:p>
            <a:r>
              <a:rPr lang="en-US" dirty="0" smtClean="0"/>
              <a:t>in t seconds, then </a:t>
            </a:r>
            <a:endParaRPr lang="en-US" dirty="0"/>
          </a:p>
        </p:txBody>
      </p:sp>
      <p:pic>
        <p:nvPicPr>
          <p:cNvPr id="2050" name="Picture 2" descr="C:\Users\Sho\Downloads\ph207-h7-farada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62200"/>
            <a:ext cx="3962400" cy="18429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67200"/>
            <a:ext cx="8541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The minus sign represents  Lenz’s Law. In SI unit, e is measured in volts, </a:t>
            </a:r>
            <a:r>
              <a:rPr lang="el-GR" sz="1600" dirty="0" smtClean="0"/>
              <a:t>ϕ</a:t>
            </a:r>
            <a:r>
              <a:rPr lang="en-US" sz="1600" dirty="0" smtClean="0"/>
              <a:t> in </a:t>
            </a:r>
            <a:r>
              <a:rPr lang="en-US" sz="1600" dirty="0" err="1" smtClean="0"/>
              <a:t>Webers</a:t>
            </a:r>
            <a:r>
              <a:rPr lang="en-US" sz="1600" dirty="0" smtClean="0"/>
              <a:t> and t in seconds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8939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Lenz’s Law: </a:t>
            </a:r>
            <a:r>
              <a:rPr lang="en-US" dirty="0" smtClean="0"/>
              <a:t>The induced current will flow in such a direction so as to oppose the cause which </a:t>
            </a:r>
          </a:p>
          <a:p>
            <a:r>
              <a:rPr lang="en-US" dirty="0" smtClean="0"/>
              <a:t>produce it.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0" y="5657671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Flux Linkage : </a:t>
            </a:r>
            <a:r>
              <a:rPr lang="en-US" dirty="0" smtClean="0"/>
              <a:t>The product of number of turns (N) of a coil and the magnetic flux (</a:t>
            </a:r>
            <a:r>
              <a:rPr lang="el-GR" dirty="0" smtClean="0"/>
              <a:t>ϕ</a:t>
            </a:r>
            <a:r>
              <a:rPr lang="en-US" dirty="0" smtClean="0"/>
              <a:t>)  linking</a:t>
            </a:r>
          </a:p>
          <a:p>
            <a:r>
              <a:rPr lang="en-US" dirty="0" smtClean="0"/>
              <a:t> the coils is called flux linkage </a:t>
            </a:r>
            <a:r>
              <a:rPr lang="en-US" dirty="0" err="1" smtClean="0"/>
              <a:t>i.e</a:t>
            </a:r>
            <a:r>
              <a:rPr lang="en-US" dirty="0" smtClean="0"/>
              <a:t>   Flux Linkage = N * </a:t>
            </a:r>
            <a:r>
              <a:rPr lang="el-GR" dirty="0" smtClean="0"/>
              <a:t>ϕ</a:t>
            </a:r>
            <a:endParaRPr lang="en-US" dirty="0" smtClean="0"/>
          </a:p>
          <a:p>
            <a:r>
              <a:rPr lang="en-US" dirty="0" smtClean="0"/>
              <a:t>Magnitude of </a:t>
            </a:r>
            <a:r>
              <a:rPr lang="en-US" dirty="0" err="1" smtClean="0"/>
              <a:t>emf</a:t>
            </a:r>
            <a:r>
              <a:rPr lang="en-US" dirty="0" smtClean="0"/>
              <a:t> induced in a coil is directly proportional to the rate of change of flux linkage.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 flipV="1">
            <a:off x="4800600" y="5334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 rot="9555491" flipH="1" flipV="1">
            <a:off x="5834063" y="871538"/>
            <a:ext cx="1746250" cy="1587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 flipV="1">
            <a:off x="1600200" y="2590800"/>
            <a:ext cx="2133600" cy="1371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 flipV="1">
            <a:off x="1981200" y="2362200"/>
            <a:ext cx="2362200" cy="15240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AutoShape 15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AutoShape 16"/>
          <p:cNvSpPr>
            <a:spLocks noChangeArrowheads="1"/>
          </p:cNvSpPr>
          <p:nvPr/>
        </p:nvSpPr>
        <p:spPr bwMode="auto">
          <a:xfrm rot="-6654520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Line 20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21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1219200" y="3946525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32792" name="Text Box 23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2793" name="Text Box 24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32794" name="Text Box 25"/>
          <p:cNvSpPr txBox="1">
            <a:spLocks noChangeArrowheads="1"/>
          </p:cNvSpPr>
          <p:nvPr/>
        </p:nvSpPr>
        <p:spPr bwMode="auto">
          <a:xfrm>
            <a:off x="5638800" y="1600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2795" name="Text Box 26"/>
          <p:cNvSpPr txBox="1">
            <a:spLocks noChangeArrowheads="1"/>
          </p:cNvSpPr>
          <p:nvPr/>
        </p:nvSpPr>
        <p:spPr bwMode="auto">
          <a:xfrm>
            <a:off x="3733800" y="1676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Text Box 28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2798" name="AutoShape 29"/>
          <p:cNvSpPr>
            <a:spLocks noChangeArrowheads="1"/>
          </p:cNvSpPr>
          <p:nvPr/>
        </p:nvSpPr>
        <p:spPr bwMode="auto">
          <a:xfrm rot="4100863">
            <a:off x="11430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2799" name="Text Box 30"/>
          <p:cNvSpPr txBox="1">
            <a:spLocks noChangeArrowheads="1"/>
          </p:cNvSpPr>
          <p:nvPr/>
        </p:nvSpPr>
        <p:spPr bwMode="auto">
          <a:xfrm>
            <a:off x="1676400" y="3581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2800" name="AutoShape 31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Text Box 32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2802" name="Text Box 33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35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36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Line 38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Line 39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Line 40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Line 41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Line 42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Line 43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Text Box 44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32814" name="Line 45"/>
          <p:cNvSpPr>
            <a:spLocks noChangeShapeType="1"/>
          </p:cNvSpPr>
          <p:nvPr/>
        </p:nvSpPr>
        <p:spPr bwMode="auto">
          <a:xfrm flipV="1">
            <a:off x="3200400" y="11430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Line 46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Line 47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Line 48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Arc 49"/>
          <p:cNvSpPr>
            <a:spLocks/>
          </p:cNvSpPr>
          <p:nvPr/>
        </p:nvSpPr>
        <p:spPr bwMode="auto">
          <a:xfrm rot="-5309160">
            <a:off x="3699669" y="4456906"/>
            <a:ext cx="2509838" cy="1546225"/>
          </a:xfrm>
          <a:custGeom>
            <a:avLst/>
            <a:gdLst>
              <a:gd name="T0" fmla="*/ 1073653 w 21600"/>
              <a:gd name="T1" fmla="*/ 0 h 39102"/>
              <a:gd name="T2" fmla="*/ 1060290 w 21600"/>
              <a:gd name="T3" fmla="*/ 1546225 h 39102"/>
              <a:gd name="T4" fmla="*/ 0 w 21600"/>
              <a:gd name="T5" fmla="*/ 772045 h 39102"/>
              <a:gd name="T6" fmla="*/ 0 60000 65536"/>
              <a:gd name="T7" fmla="*/ 0 60000 65536"/>
              <a:gd name="T8" fmla="*/ 0 60000 65536"/>
              <a:gd name="T9" fmla="*/ 0 w 21600"/>
              <a:gd name="T10" fmla="*/ 0 h 39102"/>
              <a:gd name="T11" fmla="*/ 21600 w 21600"/>
              <a:gd name="T12" fmla="*/ 39102 h 39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02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919"/>
                  <a:pt x="16734" y="35555"/>
                  <a:pt x="9124" y="39101"/>
                </a:cubicBezTo>
              </a:path>
              <a:path w="21600" h="39102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919"/>
                  <a:pt x="16734" y="35555"/>
                  <a:pt x="9124" y="39101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Line 50"/>
          <p:cNvSpPr>
            <a:spLocks noChangeShapeType="1"/>
          </p:cNvSpPr>
          <p:nvPr/>
        </p:nvSpPr>
        <p:spPr bwMode="auto">
          <a:xfrm rot="9555491" flipH="1" flipV="1">
            <a:off x="4160838" y="2276475"/>
            <a:ext cx="8318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Line 51"/>
          <p:cNvSpPr>
            <a:spLocks noChangeShapeType="1"/>
          </p:cNvSpPr>
          <p:nvPr/>
        </p:nvSpPr>
        <p:spPr bwMode="auto">
          <a:xfrm rot="9555491" flipH="1" flipV="1">
            <a:off x="3124200" y="2667000"/>
            <a:ext cx="8318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Arc 52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Arc 53"/>
          <p:cNvSpPr>
            <a:spLocks/>
          </p:cNvSpPr>
          <p:nvPr/>
        </p:nvSpPr>
        <p:spPr bwMode="auto">
          <a:xfrm rot="-5309160">
            <a:off x="5080000" y="4605338"/>
            <a:ext cx="2509838" cy="1223962"/>
          </a:xfrm>
          <a:custGeom>
            <a:avLst/>
            <a:gdLst>
              <a:gd name="T0" fmla="*/ 1073653 w 21600"/>
              <a:gd name="T1" fmla="*/ 0 h 30997"/>
              <a:gd name="T2" fmla="*/ 2126507 w 21600"/>
              <a:gd name="T3" fmla="*/ 1223962 h 30997"/>
              <a:gd name="T4" fmla="*/ 0 w 21600"/>
              <a:gd name="T5" fmla="*/ 770934 h 30997"/>
              <a:gd name="T6" fmla="*/ 0 60000 65536"/>
              <a:gd name="T7" fmla="*/ 0 60000 65536"/>
              <a:gd name="T8" fmla="*/ 0 60000 65536"/>
              <a:gd name="T9" fmla="*/ 0 w 21600"/>
              <a:gd name="T10" fmla="*/ 0 h 30997"/>
              <a:gd name="T11" fmla="*/ 21600 w 21600"/>
              <a:gd name="T12" fmla="*/ 30997 h 30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997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3582"/>
                  <a:pt x="20456" y="27558"/>
                  <a:pt x="18301" y="30997"/>
                </a:cubicBezTo>
              </a:path>
              <a:path w="21600" h="30997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3582"/>
                  <a:pt x="20456" y="27558"/>
                  <a:pt x="18301" y="30997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Text Box 54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2824" name="Text Box 55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2825" name="Line 56"/>
          <p:cNvSpPr>
            <a:spLocks noChangeShapeType="1"/>
          </p:cNvSpPr>
          <p:nvPr/>
        </p:nvSpPr>
        <p:spPr bwMode="auto">
          <a:xfrm flipV="1">
            <a:off x="3962400" y="41910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Text Box 57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32827" name="Line 58"/>
          <p:cNvSpPr>
            <a:spLocks noChangeShapeType="1"/>
          </p:cNvSpPr>
          <p:nvPr/>
        </p:nvSpPr>
        <p:spPr bwMode="auto">
          <a:xfrm flipH="1" flipV="1">
            <a:off x="2514600" y="57150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Text Box 59"/>
          <p:cNvSpPr txBox="1">
            <a:spLocks noChangeArrowheads="1"/>
          </p:cNvSpPr>
          <p:nvPr/>
        </p:nvSpPr>
        <p:spPr bwMode="auto">
          <a:xfrm>
            <a:off x="64976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300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2829" name="Text Box 60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2830" name="Line 61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flipV="1">
            <a:off x="3657600" y="16002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rot="6920739" flipH="1" flipV="1">
            <a:off x="58332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 flipV="1">
            <a:off x="1600200" y="2209800"/>
            <a:ext cx="25908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V="1">
            <a:off x="1981200" y="2743200"/>
            <a:ext cx="19050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AutoShape 15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AutoShape 16"/>
          <p:cNvSpPr>
            <a:spLocks noChangeArrowheads="1"/>
          </p:cNvSpPr>
          <p:nvPr/>
        </p:nvSpPr>
        <p:spPr bwMode="auto">
          <a:xfrm rot="-8514861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9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20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1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Text Box 22"/>
          <p:cNvSpPr txBox="1">
            <a:spLocks noChangeArrowheads="1"/>
          </p:cNvSpPr>
          <p:nvPr/>
        </p:nvSpPr>
        <p:spPr bwMode="auto">
          <a:xfrm>
            <a:off x="1295400" y="402272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33816" name="Text Box 23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3817" name="Text Box 24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33818" name="Text Box 25"/>
          <p:cNvSpPr txBox="1">
            <a:spLocks noChangeArrowheads="1"/>
          </p:cNvSpPr>
          <p:nvPr/>
        </p:nvSpPr>
        <p:spPr bwMode="auto">
          <a:xfrm>
            <a:off x="4648200" y="259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3819" name="Text Box 26"/>
          <p:cNvSpPr txBox="1">
            <a:spLocks noChangeArrowheads="1"/>
          </p:cNvSpPr>
          <p:nvPr/>
        </p:nvSpPr>
        <p:spPr bwMode="auto">
          <a:xfrm>
            <a:off x="4343400" y="9445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3820" name="Line 27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28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3822" name="AutoShape 29"/>
          <p:cNvSpPr>
            <a:spLocks noChangeArrowheads="1"/>
          </p:cNvSpPr>
          <p:nvPr/>
        </p:nvSpPr>
        <p:spPr bwMode="auto">
          <a:xfrm rot="2375176">
            <a:off x="1111250" y="3457575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23" name="Text Box 30"/>
          <p:cNvSpPr txBox="1">
            <a:spLocks noChangeArrowheads="1"/>
          </p:cNvSpPr>
          <p:nvPr/>
        </p:nvSpPr>
        <p:spPr bwMode="auto">
          <a:xfrm>
            <a:off x="1524000" y="3429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3824" name="AutoShape 31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Text Box 32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3826" name="Text Box 33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3827" name="Line 34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5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Line 36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Line 37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Line 38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Line 39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40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1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2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Line 43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Text Box 44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33838" name="Line 45"/>
          <p:cNvSpPr>
            <a:spLocks noChangeShapeType="1"/>
          </p:cNvSpPr>
          <p:nvPr/>
        </p:nvSpPr>
        <p:spPr bwMode="auto">
          <a:xfrm flipV="1">
            <a:off x="4343400" y="762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Line 46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Line 47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Line 48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Arc 49"/>
          <p:cNvSpPr>
            <a:spLocks/>
          </p:cNvSpPr>
          <p:nvPr/>
        </p:nvSpPr>
        <p:spPr bwMode="auto">
          <a:xfrm rot="-5309160">
            <a:off x="3696494" y="4456907"/>
            <a:ext cx="2509837" cy="1543050"/>
          </a:xfrm>
          <a:custGeom>
            <a:avLst/>
            <a:gdLst>
              <a:gd name="T0" fmla="*/ 1073653 w 21600"/>
              <a:gd name="T1" fmla="*/ 0 h 39039"/>
              <a:gd name="T2" fmla="*/ 1075860 w 21600"/>
              <a:gd name="T3" fmla="*/ 1543050 h 39039"/>
              <a:gd name="T4" fmla="*/ 0 w 21600"/>
              <a:gd name="T5" fmla="*/ 771703 h 39039"/>
              <a:gd name="T6" fmla="*/ 0 60000 65536"/>
              <a:gd name="T7" fmla="*/ 0 60000 65536"/>
              <a:gd name="T8" fmla="*/ 0 60000 65536"/>
              <a:gd name="T9" fmla="*/ 0 w 21600"/>
              <a:gd name="T10" fmla="*/ 0 h 39039"/>
              <a:gd name="T11" fmla="*/ 21600 w 21600"/>
              <a:gd name="T12" fmla="*/ 39039 h 390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039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866"/>
                  <a:pt x="16795" y="35462"/>
                  <a:pt x="9258" y="39038"/>
                </a:cubicBezTo>
              </a:path>
              <a:path w="21600" h="39039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7866"/>
                  <a:pt x="16795" y="35462"/>
                  <a:pt x="9258" y="39038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Arc 50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Line 51"/>
          <p:cNvSpPr>
            <a:spLocks noChangeShapeType="1"/>
          </p:cNvSpPr>
          <p:nvPr/>
        </p:nvSpPr>
        <p:spPr bwMode="auto">
          <a:xfrm rot="6920739" flipH="1" flipV="1">
            <a:off x="3436938" y="3022600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Line 52"/>
          <p:cNvSpPr>
            <a:spLocks noChangeShapeType="1"/>
          </p:cNvSpPr>
          <p:nvPr/>
        </p:nvSpPr>
        <p:spPr bwMode="auto">
          <a:xfrm rot="6920739" flipH="1" flipV="1">
            <a:off x="4003675" y="1939925"/>
            <a:ext cx="52705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Arc 53"/>
          <p:cNvSpPr>
            <a:spLocks/>
          </p:cNvSpPr>
          <p:nvPr/>
        </p:nvSpPr>
        <p:spPr bwMode="auto">
          <a:xfrm rot="-5309160">
            <a:off x="5197475" y="4487863"/>
            <a:ext cx="2509837" cy="1468438"/>
          </a:xfrm>
          <a:custGeom>
            <a:avLst/>
            <a:gdLst>
              <a:gd name="T0" fmla="*/ 1073653 w 21600"/>
              <a:gd name="T1" fmla="*/ 0 h 37139"/>
              <a:gd name="T2" fmla="*/ 1452568 w 21600"/>
              <a:gd name="T3" fmla="*/ 1468438 h 37139"/>
              <a:gd name="T4" fmla="*/ 0 w 21600"/>
              <a:gd name="T5" fmla="*/ 771959 h 37139"/>
              <a:gd name="T6" fmla="*/ 0 60000 65536"/>
              <a:gd name="T7" fmla="*/ 0 60000 65536"/>
              <a:gd name="T8" fmla="*/ 0 60000 65536"/>
              <a:gd name="T9" fmla="*/ 0 w 21600"/>
              <a:gd name="T10" fmla="*/ 0 h 37139"/>
              <a:gd name="T11" fmla="*/ 21600 w 21600"/>
              <a:gd name="T12" fmla="*/ 37139 h 37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139" fill="none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6523"/>
                  <a:pt x="18208" y="33088"/>
                  <a:pt x="12500" y="37138"/>
                </a:cubicBezTo>
              </a:path>
              <a:path w="21600" h="37139" stroke="0" extrusionOk="0">
                <a:moveTo>
                  <a:pt x="9239" y="0"/>
                </a:moveTo>
                <a:cubicBezTo>
                  <a:pt x="16787" y="3571"/>
                  <a:pt x="21600" y="11174"/>
                  <a:pt x="21600" y="19524"/>
                </a:cubicBezTo>
                <a:cubicBezTo>
                  <a:pt x="21600" y="26523"/>
                  <a:pt x="18208" y="33088"/>
                  <a:pt x="12500" y="37138"/>
                </a:cubicBezTo>
                <a:lnTo>
                  <a:pt x="0" y="19524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Text Box 54"/>
          <p:cNvSpPr txBox="1">
            <a:spLocks noChangeArrowheads="1"/>
          </p:cNvSpPr>
          <p:nvPr/>
        </p:nvSpPr>
        <p:spPr bwMode="auto">
          <a:xfrm>
            <a:off x="381000" y="3810000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+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3848" name="Text Box 55"/>
          <p:cNvSpPr txBox="1">
            <a:spLocks noChangeArrowheads="1"/>
          </p:cNvSpPr>
          <p:nvPr/>
        </p:nvSpPr>
        <p:spPr bwMode="auto">
          <a:xfrm>
            <a:off x="2209800" y="38100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_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3849" name="Line 56"/>
          <p:cNvSpPr>
            <a:spLocks noChangeShapeType="1"/>
          </p:cNvSpPr>
          <p:nvPr/>
        </p:nvSpPr>
        <p:spPr bwMode="auto">
          <a:xfrm flipV="1">
            <a:off x="3962400" y="4724400"/>
            <a:ext cx="0" cy="3810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Text Box 57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33851" name="Line 58"/>
          <p:cNvSpPr>
            <a:spLocks noChangeShapeType="1"/>
          </p:cNvSpPr>
          <p:nvPr/>
        </p:nvSpPr>
        <p:spPr bwMode="auto">
          <a:xfrm flipH="1">
            <a:off x="3200400" y="4953000"/>
            <a:ext cx="0" cy="60960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Text Box 59"/>
          <p:cNvSpPr txBox="1">
            <a:spLocks noChangeArrowheads="1"/>
          </p:cNvSpPr>
          <p:nvPr/>
        </p:nvSpPr>
        <p:spPr bwMode="auto">
          <a:xfrm>
            <a:off x="67262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330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3853" name="Text Box 60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3854" name="Line 61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457200" y="381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457200" y="762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457200" y="11430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457200" y="14478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6"/>
          <p:cNvSpPr>
            <a:spLocks noChangeShapeType="1"/>
          </p:cNvSpPr>
          <p:nvPr/>
        </p:nvSpPr>
        <p:spPr bwMode="auto">
          <a:xfrm>
            <a:off x="457200" y="17526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457200" y="2057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57200" y="2438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>
            <a:off x="457200" y="2819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>
            <a:off x="457200" y="3200400"/>
            <a:ext cx="8382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3962400" y="167640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2"/>
          <p:cNvSpPr>
            <a:spLocks noChangeShapeType="1"/>
          </p:cNvSpPr>
          <p:nvPr/>
        </p:nvSpPr>
        <p:spPr bwMode="auto">
          <a:xfrm rot="5456522" flipH="1" flipV="1">
            <a:off x="5833269" y="872331"/>
            <a:ext cx="1746250" cy="1588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3"/>
          <p:cNvSpPr>
            <a:spLocks noChangeShapeType="1"/>
          </p:cNvSpPr>
          <p:nvPr/>
        </p:nvSpPr>
        <p:spPr bwMode="auto">
          <a:xfrm>
            <a:off x="3962400" y="1676400"/>
            <a:ext cx="0" cy="6096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/>
        </p:nvSpPr>
        <p:spPr bwMode="auto">
          <a:xfrm rot="5476048" flipV="1">
            <a:off x="3656807" y="3045619"/>
            <a:ext cx="608012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15"/>
          <p:cNvSpPr>
            <a:spLocks noChangeShapeType="1"/>
          </p:cNvSpPr>
          <p:nvPr/>
        </p:nvSpPr>
        <p:spPr bwMode="auto">
          <a:xfrm flipV="1">
            <a:off x="1752600" y="2286000"/>
            <a:ext cx="2209800" cy="1447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/>
        </p:nvSpPr>
        <p:spPr bwMode="auto">
          <a:xfrm flipV="1">
            <a:off x="1981200" y="2743200"/>
            <a:ext cx="1981200" cy="12192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AutoShape 17"/>
          <p:cNvSpPr>
            <a:spLocks noChangeArrowheads="1"/>
          </p:cNvSpPr>
          <p:nvPr/>
        </p:nvSpPr>
        <p:spPr bwMode="auto">
          <a:xfrm>
            <a:off x="838200" y="37338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AutoShape 18"/>
          <p:cNvSpPr>
            <a:spLocks noChangeArrowheads="1"/>
          </p:cNvSpPr>
          <p:nvPr/>
        </p:nvSpPr>
        <p:spPr bwMode="auto">
          <a:xfrm rot="-10799195">
            <a:off x="1066800" y="35814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6" name="Line 19"/>
          <p:cNvSpPr>
            <a:spLocks noChangeShapeType="1"/>
          </p:cNvSpPr>
          <p:nvPr/>
        </p:nvSpPr>
        <p:spPr bwMode="auto">
          <a:xfrm flipV="1">
            <a:off x="304800" y="3886200"/>
            <a:ext cx="533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/>
        </p:nvSpPr>
        <p:spPr bwMode="auto">
          <a:xfrm>
            <a:off x="304800" y="3886200"/>
            <a:ext cx="0" cy="2057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/>
        </p:nvSpPr>
        <p:spPr bwMode="auto">
          <a:xfrm flipV="1">
            <a:off x="304800" y="5943600"/>
            <a:ext cx="83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/>
        </p:nvSpPr>
        <p:spPr bwMode="auto">
          <a:xfrm flipV="1">
            <a:off x="2438400" y="5943600"/>
            <a:ext cx="914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Rectangle 23"/>
          <p:cNvSpPr>
            <a:spLocks noChangeArrowheads="1"/>
          </p:cNvSpPr>
          <p:nvPr/>
        </p:nvSpPr>
        <p:spPr bwMode="auto">
          <a:xfrm>
            <a:off x="1066800" y="5791200"/>
            <a:ext cx="1371600" cy="304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Text Box 24"/>
          <p:cNvSpPr txBox="1">
            <a:spLocks noChangeArrowheads="1"/>
          </p:cNvSpPr>
          <p:nvPr/>
        </p:nvSpPr>
        <p:spPr bwMode="auto">
          <a:xfrm>
            <a:off x="1371600" y="4114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B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/>
        </p:nvSpPr>
        <p:spPr bwMode="auto">
          <a:xfrm>
            <a:off x="838200" y="3733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34843" name="Text Box 26"/>
          <p:cNvSpPr txBox="1">
            <a:spLocks noChangeArrowheads="1"/>
          </p:cNvSpPr>
          <p:nvPr/>
        </p:nvSpPr>
        <p:spPr bwMode="auto">
          <a:xfrm>
            <a:off x="1169988" y="5246688"/>
            <a:ext cx="119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CCFF"/>
                </a:solidFill>
              </a:rPr>
              <a:t>LOAD</a:t>
            </a:r>
          </a:p>
        </p:txBody>
      </p:sp>
      <p:sp>
        <p:nvSpPr>
          <p:cNvPr id="34844" name="Text Box 27"/>
          <p:cNvSpPr txBox="1">
            <a:spLocks noChangeArrowheads="1"/>
          </p:cNvSpPr>
          <p:nvPr/>
        </p:nvSpPr>
        <p:spPr bwMode="auto">
          <a:xfrm>
            <a:off x="51054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4845" name="Text Box 28"/>
          <p:cNvSpPr txBox="1">
            <a:spLocks noChangeArrowheads="1"/>
          </p:cNvSpPr>
          <p:nvPr/>
        </p:nvSpPr>
        <p:spPr bwMode="auto">
          <a:xfrm>
            <a:off x="4038600" y="68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4846" name="Arc 29"/>
          <p:cNvSpPr>
            <a:spLocks/>
          </p:cNvSpPr>
          <p:nvPr/>
        </p:nvSpPr>
        <p:spPr bwMode="auto">
          <a:xfrm rot="-5309160">
            <a:off x="3637757" y="4737894"/>
            <a:ext cx="2513012" cy="1454150"/>
          </a:xfrm>
          <a:custGeom>
            <a:avLst/>
            <a:gdLst>
              <a:gd name="T0" fmla="*/ 1313398 w 21600"/>
              <a:gd name="T1" fmla="*/ 0 h 36842"/>
              <a:gd name="T2" fmla="*/ 1311071 w 21600"/>
              <a:gd name="T3" fmla="*/ 1454150 h 36842"/>
              <a:gd name="T4" fmla="*/ 0 w 21600"/>
              <a:gd name="T5" fmla="*/ 726838 h 36842"/>
              <a:gd name="T6" fmla="*/ 0 60000 65536"/>
              <a:gd name="T7" fmla="*/ 0 60000 65536"/>
              <a:gd name="T8" fmla="*/ 0 60000 65536"/>
              <a:gd name="T9" fmla="*/ 0 w 21600"/>
              <a:gd name="T10" fmla="*/ 0 h 36842"/>
              <a:gd name="T11" fmla="*/ 21600 w 21600"/>
              <a:gd name="T12" fmla="*/ 36842 h 36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842" fill="none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</a:path>
              <a:path w="21600" h="36842" stroke="0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  <a:lnTo>
                  <a:pt x="0" y="18415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Line 30"/>
          <p:cNvSpPr>
            <a:spLocks noChangeShapeType="1"/>
          </p:cNvSpPr>
          <p:nvPr/>
        </p:nvSpPr>
        <p:spPr bwMode="auto">
          <a:xfrm flipV="1">
            <a:off x="914400" y="0"/>
            <a:ext cx="7086600" cy="449580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Text Box 31"/>
          <p:cNvSpPr txBox="1">
            <a:spLocks noChangeArrowheads="1"/>
          </p:cNvSpPr>
          <p:nvPr/>
        </p:nvSpPr>
        <p:spPr bwMode="auto">
          <a:xfrm>
            <a:off x="1841500" y="35052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4849" name="AutoShape 32"/>
          <p:cNvSpPr>
            <a:spLocks noChangeArrowheads="1"/>
          </p:cNvSpPr>
          <p:nvPr/>
        </p:nvSpPr>
        <p:spPr bwMode="auto">
          <a:xfrm rot="19592">
            <a:off x="1066800" y="3505200"/>
            <a:ext cx="990600" cy="838200"/>
          </a:xfrm>
          <a:custGeom>
            <a:avLst/>
            <a:gdLst>
              <a:gd name="T0" fmla="*/ 495300 w 21600"/>
              <a:gd name="T1" fmla="*/ 0 h 21600"/>
              <a:gd name="T2" fmla="*/ 123825 w 21600"/>
              <a:gd name="T3" fmla="*/ 419100 h 21600"/>
              <a:gd name="T4" fmla="*/ 495300 w 21600"/>
              <a:gd name="T5" fmla="*/ 209550 h 21600"/>
              <a:gd name="T6" fmla="*/ 866775 w 21600"/>
              <a:gd name="T7" fmla="*/ 4191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>
              <a:rot lat="0" lon="899999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447800" y="3429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FF99"/>
                </a:solidFill>
              </a:rPr>
              <a:t>A</a:t>
            </a:r>
          </a:p>
        </p:txBody>
      </p:sp>
      <p:sp>
        <p:nvSpPr>
          <p:cNvPr id="34851" name="AutoShape 34"/>
          <p:cNvSpPr>
            <a:spLocks noChangeArrowheads="1"/>
          </p:cNvSpPr>
          <p:nvPr/>
        </p:nvSpPr>
        <p:spPr bwMode="auto">
          <a:xfrm>
            <a:off x="2057400" y="3810000"/>
            <a:ext cx="533400" cy="3048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Text Box 35"/>
          <p:cNvSpPr txBox="1">
            <a:spLocks noChangeArrowheads="1"/>
          </p:cNvSpPr>
          <p:nvPr/>
        </p:nvSpPr>
        <p:spPr bwMode="auto">
          <a:xfrm>
            <a:off x="2209800" y="3810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34853" name="Text Box 36"/>
          <p:cNvSpPr txBox="1">
            <a:spLocks noChangeArrowheads="1"/>
          </p:cNvSpPr>
          <p:nvPr/>
        </p:nvSpPr>
        <p:spPr bwMode="auto">
          <a:xfrm>
            <a:off x="3124200" y="3287713"/>
            <a:ext cx="463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99FF66"/>
                </a:solidFill>
                <a:sym typeface="Symbol" pitchFamily="18" charset="2"/>
              </a:rPr>
              <a:t>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4854" name="Line 37"/>
          <p:cNvSpPr>
            <a:spLocks noChangeShapeType="1"/>
          </p:cNvSpPr>
          <p:nvPr/>
        </p:nvSpPr>
        <p:spPr bwMode="auto">
          <a:xfrm>
            <a:off x="3352800" y="3962400"/>
            <a:ext cx="0" cy="1981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Line 38"/>
          <p:cNvSpPr>
            <a:spLocks noChangeShapeType="1"/>
          </p:cNvSpPr>
          <p:nvPr/>
        </p:nvSpPr>
        <p:spPr bwMode="auto">
          <a:xfrm>
            <a:off x="1295400" y="381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Line 39"/>
          <p:cNvSpPr>
            <a:spLocks noChangeShapeType="1"/>
          </p:cNvSpPr>
          <p:nvPr/>
        </p:nvSpPr>
        <p:spPr bwMode="auto">
          <a:xfrm>
            <a:off x="1295400" y="762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Line 40"/>
          <p:cNvSpPr>
            <a:spLocks noChangeShapeType="1"/>
          </p:cNvSpPr>
          <p:nvPr/>
        </p:nvSpPr>
        <p:spPr bwMode="auto">
          <a:xfrm>
            <a:off x="1295400" y="11430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Line 41"/>
          <p:cNvSpPr>
            <a:spLocks noChangeShapeType="1"/>
          </p:cNvSpPr>
          <p:nvPr/>
        </p:nvSpPr>
        <p:spPr bwMode="auto">
          <a:xfrm>
            <a:off x="1295400" y="14478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Line 42"/>
          <p:cNvSpPr>
            <a:spLocks noChangeShapeType="1"/>
          </p:cNvSpPr>
          <p:nvPr/>
        </p:nvSpPr>
        <p:spPr bwMode="auto">
          <a:xfrm>
            <a:off x="1295400" y="17526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Line 43"/>
          <p:cNvSpPr>
            <a:spLocks noChangeShapeType="1"/>
          </p:cNvSpPr>
          <p:nvPr/>
        </p:nvSpPr>
        <p:spPr bwMode="auto">
          <a:xfrm>
            <a:off x="1295400" y="2057400"/>
            <a:ext cx="6858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4861" name="Line 44"/>
          <p:cNvSpPr>
            <a:spLocks noChangeShapeType="1"/>
          </p:cNvSpPr>
          <p:nvPr/>
        </p:nvSpPr>
        <p:spPr bwMode="auto">
          <a:xfrm>
            <a:off x="1295400" y="2438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Line 45"/>
          <p:cNvSpPr>
            <a:spLocks noChangeShapeType="1"/>
          </p:cNvSpPr>
          <p:nvPr/>
        </p:nvSpPr>
        <p:spPr bwMode="auto">
          <a:xfrm>
            <a:off x="1295400" y="2819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Line 46"/>
          <p:cNvSpPr>
            <a:spLocks noChangeShapeType="1"/>
          </p:cNvSpPr>
          <p:nvPr/>
        </p:nvSpPr>
        <p:spPr bwMode="auto">
          <a:xfrm>
            <a:off x="1295400" y="3200400"/>
            <a:ext cx="685800" cy="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Text Box 47"/>
          <p:cNvSpPr txBox="1">
            <a:spLocks noChangeArrowheads="1"/>
          </p:cNvSpPr>
          <p:nvPr/>
        </p:nvSpPr>
        <p:spPr bwMode="auto">
          <a:xfrm>
            <a:off x="2057400" y="0"/>
            <a:ext cx="234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66FFFF"/>
                </a:solidFill>
              </a:rPr>
              <a:t>MAGNETIC FIELD</a:t>
            </a:r>
          </a:p>
        </p:txBody>
      </p:sp>
      <p:sp>
        <p:nvSpPr>
          <p:cNvPr id="34865" name="Line 48"/>
          <p:cNvSpPr>
            <a:spLocks noChangeShapeType="1"/>
          </p:cNvSpPr>
          <p:nvPr/>
        </p:nvSpPr>
        <p:spPr bwMode="auto">
          <a:xfrm flipV="1">
            <a:off x="3962400" y="0"/>
            <a:ext cx="2743200" cy="16764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Line 49"/>
          <p:cNvSpPr>
            <a:spLocks noChangeShapeType="1"/>
          </p:cNvSpPr>
          <p:nvPr/>
        </p:nvSpPr>
        <p:spPr bwMode="auto">
          <a:xfrm flipV="1">
            <a:off x="2590800" y="3962400"/>
            <a:ext cx="7620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Line 50"/>
          <p:cNvSpPr>
            <a:spLocks noChangeShapeType="1"/>
          </p:cNvSpPr>
          <p:nvPr/>
        </p:nvSpPr>
        <p:spPr bwMode="auto">
          <a:xfrm>
            <a:off x="4114800" y="5410200"/>
            <a:ext cx="419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Line 51"/>
          <p:cNvSpPr>
            <a:spLocks noChangeShapeType="1"/>
          </p:cNvSpPr>
          <p:nvPr/>
        </p:nvSpPr>
        <p:spPr bwMode="auto">
          <a:xfrm>
            <a:off x="4114800" y="4038600"/>
            <a:ext cx="0" cy="2438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Arc 52"/>
          <p:cNvSpPr>
            <a:spLocks/>
          </p:cNvSpPr>
          <p:nvPr/>
        </p:nvSpPr>
        <p:spPr bwMode="auto">
          <a:xfrm rot="-1758689">
            <a:off x="609600" y="3352800"/>
            <a:ext cx="2511425" cy="760413"/>
          </a:xfrm>
          <a:custGeom>
            <a:avLst/>
            <a:gdLst>
              <a:gd name="T0" fmla="*/ 2187730 w 21600"/>
              <a:gd name="T1" fmla="*/ 0 h 19206"/>
              <a:gd name="T2" fmla="*/ 2303884 w 21600"/>
              <a:gd name="T3" fmla="*/ 760413 h 19206"/>
              <a:gd name="T4" fmla="*/ 0 w 21600"/>
              <a:gd name="T5" fmla="*/ 419997 h 19206"/>
              <a:gd name="T6" fmla="*/ 0 60000 65536"/>
              <a:gd name="T7" fmla="*/ 0 60000 65536"/>
              <a:gd name="T8" fmla="*/ 0 60000 65536"/>
              <a:gd name="T9" fmla="*/ 0 w 21600"/>
              <a:gd name="T10" fmla="*/ 0 h 19206"/>
              <a:gd name="T11" fmla="*/ 21600 w 21600"/>
              <a:gd name="T12" fmla="*/ 19206 h 192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06" fill="none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</a:path>
              <a:path w="21600" h="19206" stroke="0" extrusionOk="0">
                <a:moveTo>
                  <a:pt x="18815" y="0"/>
                </a:moveTo>
                <a:cubicBezTo>
                  <a:pt x="20641" y="3237"/>
                  <a:pt x="21600" y="6891"/>
                  <a:pt x="21600" y="10608"/>
                </a:cubicBezTo>
                <a:cubicBezTo>
                  <a:pt x="21600" y="13565"/>
                  <a:pt x="20992" y="16492"/>
                  <a:pt x="19815" y="19206"/>
                </a:cubicBezTo>
                <a:lnTo>
                  <a:pt x="0" y="10608"/>
                </a:lnTo>
                <a:close/>
              </a:path>
            </a:pathLst>
          </a:custGeom>
          <a:noFill/>
          <a:ln w="38100">
            <a:solidFill>
              <a:srgbClr val="99FF9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Arc 53"/>
          <p:cNvSpPr>
            <a:spLocks/>
          </p:cNvSpPr>
          <p:nvPr/>
        </p:nvSpPr>
        <p:spPr bwMode="auto">
          <a:xfrm rot="-5309160">
            <a:off x="5109369" y="4722019"/>
            <a:ext cx="2513012" cy="1454150"/>
          </a:xfrm>
          <a:custGeom>
            <a:avLst/>
            <a:gdLst>
              <a:gd name="T0" fmla="*/ 1313398 w 21600"/>
              <a:gd name="T1" fmla="*/ 0 h 36842"/>
              <a:gd name="T2" fmla="*/ 1311071 w 21600"/>
              <a:gd name="T3" fmla="*/ 1454150 h 36842"/>
              <a:gd name="T4" fmla="*/ 0 w 21600"/>
              <a:gd name="T5" fmla="*/ 726838 h 36842"/>
              <a:gd name="T6" fmla="*/ 0 60000 65536"/>
              <a:gd name="T7" fmla="*/ 0 60000 65536"/>
              <a:gd name="T8" fmla="*/ 0 60000 65536"/>
              <a:gd name="T9" fmla="*/ 0 w 21600"/>
              <a:gd name="T10" fmla="*/ 0 h 36842"/>
              <a:gd name="T11" fmla="*/ 21600 w 21600"/>
              <a:gd name="T12" fmla="*/ 36842 h 368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842" fill="none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</a:path>
              <a:path w="21600" h="36842" stroke="0" extrusionOk="0">
                <a:moveTo>
                  <a:pt x="11289" y="-1"/>
                </a:moveTo>
                <a:cubicBezTo>
                  <a:pt x="17695" y="3926"/>
                  <a:pt x="21600" y="10901"/>
                  <a:pt x="21600" y="18415"/>
                </a:cubicBezTo>
                <a:cubicBezTo>
                  <a:pt x="21600" y="25937"/>
                  <a:pt x="17686" y="32917"/>
                  <a:pt x="11269" y="36842"/>
                </a:cubicBezTo>
                <a:lnTo>
                  <a:pt x="0" y="18415"/>
                </a:lnTo>
                <a:close/>
              </a:path>
            </a:pathLst>
          </a:custGeom>
          <a:noFill/>
          <a:ln w="38100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Text Box 54"/>
          <p:cNvSpPr txBox="1">
            <a:spLocks noChangeArrowheads="1"/>
          </p:cNvSpPr>
          <p:nvPr/>
        </p:nvSpPr>
        <p:spPr bwMode="auto">
          <a:xfrm>
            <a:off x="3503613" y="451008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99FF66"/>
                </a:solidFill>
                <a:sym typeface="Symbol" pitchFamily="18" charset="2"/>
              </a:rPr>
              <a:t>e</a:t>
            </a:r>
            <a:endParaRPr lang="en-US" sz="2800" b="1">
              <a:solidFill>
                <a:srgbClr val="99FF66"/>
              </a:solidFill>
            </a:endParaRPr>
          </a:p>
        </p:txBody>
      </p:sp>
      <p:sp>
        <p:nvSpPr>
          <p:cNvPr id="34872" name="Text Box 55"/>
          <p:cNvSpPr txBox="1">
            <a:spLocks noChangeArrowheads="1"/>
          </p:cNvSpPr>
          <p:nvPr/>
        </p:nvSpPr>
        <p:spPr bwMode="auto">
          <a:xfrm>
            <a:off x="6726238" y="5438775"/>
            <a:ext cx="81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99FF66"/>
                </a:solidFill>
                <a:sym typeface="Symbol" pitchFamily="18" charset="2"/>
              </a:rPr>
              <a:t>360</a:t>
            </a:r>
            <a:r>
              <a:rPr lang="en-US" sz="2400" b="1" baseline="30000">
                <a:solidFill>
                  <a:srgbClr val="99FF66"/>
                </a:solidFill>
                <a:sym typeface="Symbol" pitchFamily="18" charset="2"/>
              </a:rPr>
              <a:t>o</a:t>
            </a:r>
            <a:endParaRPr lang="en-US" sz="3200" b="1">
              <a:solidFill>
                <a:srgbClr val="99FF66"/>
              </a:solidFill>
            </a:endParaRPr>
          </a:p>
        </p:txBody>
      </p:sp>
      <p:sp>
        <p:nvSpPr>
          <p:cNvPr id="34873" name="Text Box 56"/>
          <p:cNvSpPr txBox="1">
            <a:spLocks noChangeArrowheads="1"/>
          </p:cNvSpPr>
          <p:nvPr/>
        </p:nvSpPr>
        <p:spPr bwMode="auto">
          <a:xfrm>
            <a:off x="5715000" y="6019800"/>
            <a:ext cx="59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99FF66"/>
                </a:solidFill>
                <a:sym typeface="Symbol" pitchFamily="18" charset="2"/>
              </a:rPr>
              <a:t>t</a:t>
            </a:r>
            <a:endParaRPr lang="en-US" sz="3200" b="1" dirty="0">
              <a:solidFill>
                <a:srgbClr val="99FF66"/>
              </a:solidFill>
            </a:endParaRPr>
          </a:p>
        </p:txBody>
      </p:sp>
      <p:sp>
        <p:nvSpPr>
          <p:cNvPr id="34874" name="Line 57"/>
          <p:cNvSpPr>
            <a:spLocks noChangeShapeType="1"/>
          </p:cNvSpPr>
          <p:nvPr/>
        </p:nvSpPr>
        <p:spPr bwMode="auto">
          <a:xfrm>
            <a:off x="5486400" y="6019800"/>
            <a:ext cx="1066800" cy="0"/>
          </a:xfrm>
          <a:prstGeom prst="line">
            <a:avLst/>
          </a:prstGeom>
          <a:noFill/>
          <a:ln w="38100">
            <a:solidFill>
              <a:srgbClr val="99FF66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8229600" cy="601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0"/>
            <a:ext cx="53540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898425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Examples :1 </a:t>
            </a:r>
            <a:r>
              <a:rPr lang="en-US" dirty="0" smtClean="0"/>
              <a:t> A 6-pole lap wound dc generator has 600 conductors on its armature.</a:t>
            </a:r>
          </a:p>
          <a:p>
            <a:r>
              <a:rPr lang="en-US" dirty="0" smtClean="0"/>
              <a:t> The flux per pole is 0.02 </a:t>
            </a:r>
            <a:r>
              <a:rPr lang="en-US" dirty="0" err="1" smtClean="0"/>
              <a:t>wb</a:t>
            </a:r>
            <a:r>
              <a:rPr lang="en-US" dirty="0" smtClean="0"/>
              <a:t>. The speed at which the generator must be run to generator </a:t>
            </a:r>
          </a:p>
          <a:p>
            <a:r>
              <a:rPr lang="en-US" dirty="0" smtClean="0"/>
              <a:t>300 V is?</a:t>
            </a:r>
          </a:p>
          <a:p>
            <a:r>
              <a:rPr lang="en-US" b="1" u="sng" dirty="0" smtClean="0"/>
              <a:t>Example :2:</a:t>
            </a:r>
            <a:r>
              <a:rPr lang="en-US" dirty="0" smtClean="0"/>
              <a:t> In the above question what should be speed of the generator if it is a wave</a:t>
            </a:r>
          </a:p>
          <a:p>
            <a:r>
              <a:rPr lang="en-US" dirty="0" smtClean="0"/>
              <a:t>connected?</a:t>
            </a:r>
          </a:p>
          <a:p>
            <a:endParaRPr lang="en-US" dirty="0" smtClean="0"/>
          </a:p>
          <a:p>
            <a:r>
              <a:rPr lang="en-US" b="1" u="sng" dirty="0" smtClean="0"/>
              <a:t>Example 3:</a:t>
            </a:r>
            <a:r>
              <a:rPr lang="en-US" dirty="0" smtClean="0"/>
              <a:t> A 4 pole dc machine with wave wound armature having 41 slots : each slot has 12 </a:t>
            </a:r>
          </a:p>
          <a:p>
            <a:r>
              <a:rPr lang="en-US" dirty="0" smtClean="0"/>
              <a:t>Conductors. The flux  per pole is 25mWb. If the generator is driven at 1000rpm. What is </a:t>
            </a:r>
          </a:p>
          <a:p>
            <a:r>
              <a:rPr lang="en-US" dirty="0" smtClean="0"/>
              <a:t>generated </a:t>
            </a:r>
            <a:r>
              <a:rPr lang="en-US" dirty="0" err="1" smtClean="0"/>
              <a:t>emf</a:t>
            </a:r>
            <a:r>
              <a:rPr lang="en-US" dirty="0" smtClean="0"/>
              <a:t>?</a:t>
            </a:r>
          </a:p>
          <a:p>
            <a:r>
              <a:rPr lang="en-US" dirty="0" smtClean="0"/>
              <a:t>Hint Z=Q*n = Armature Conductors = no of slots * no of conductors in each slot.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How </a:t>
            </a:r>
            <a:r>
              <a:rPr lang="en-US" b="1" dirty="0"/>
              <a:t>much voltage (</a:t>
            </a:r>
            <a:r>
              <a:rPr lang="en-US" b="1" dirty="0" err="1"/>
              <a:t>emf</a:t>
            </a:r>
            <a:r>
              <a:rPr lang="en-US" b="1" dirty="0"/>
              <a:t>) can be induced into the coil using just </a:t>
            </a:r>
            <a:r>
              <a:rPr lang="en-US" b="1" dirty="0" smtClean="0"/>
              <a:t>magnetism.</a:t>
            </a:r>
          </a:p>
          <a:p>
            <a:endParaRPr lang="en-US" dirty="0" smtClean="0"/>
          </a:p>
          <a:p>
            <a:r>
              <a:rPr lang="en-US" dirty="0" smtClean="0"/>
              <a:t>This is determined by the following 3 different factors.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1430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1). Increasing the number of turns of wire in the coil</a:t>
            </a:r>
            <a:r>
              <a:rPr lang="en-US" dirty="0" smtClean="0"/>
              <a:t>.</a:t>
            </a:r>
            <a:r>
              <a:rPr lang="en-US" dirty="0"/>
              <a:t> – By increasing the amount of individual </a:t>
            </a:r>
            <a:r>
              <a:rPr lang="en-US" dirty="0" smtClean="0"/>
              <a:t>conductors </a:t>
            </a:r>
            <a:r>
              <a:rPr lang="en-US" dirty="0"/>
              <a:t>cutting through the magnetic field, the amount of induced </a:t>
            </a:r>
            <a:r>
              <a:rPr lang="en-US" dirty="0" err="1"/>
              <a:t>emf</a:t>
            </a:r>
            <a:r>
              <a:rPr lang="en-US" dirty="0"/>
              <a:t> produced will be the sum of all the individual loops of the coil, so if there are 20 turns in the coil there will be 20 times more induced </a:t>
            </a:r>
            <a:r>
              <a:rPr lang="en-US" dirty="0" err="1"/>
              <a:t>emf</a:t>
            </a:r>
            <a:r>
              <a:rPr lang="en-US" dirty="0"/>
              <a:t> than in one piece of wire.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4384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2). Increasing the speed of the relative motion between the coil and the magnet</a:t>
            </a:r>
            <a:r>
              <a:rPr lang="en-US" dirty="0"/>
              <a:t>. – If the same coil of wire passed through the same magnetic field but its speed or velocity is increased, the wire will cut the lines of flux at a faster rate so more induced </a:t>
            </a:r>
            <a:r>
              <a:rPr lang="en-US" dirty="0" err="1"/>
              <a:t>emf</a:t>
            </a:r>
            <a:r>
              <a:rPr lang="en-US" dirty="0"/>
              <a:t> would be produced.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3). Increasing the strength of the magnetic field.</a:t>
            </a:r>
            <a:r>
              <a:rPr lang="en-US" dirty="0"/>
              <a:t> – If the same coil of wire is moved at the same speed through a stronger magnetic field, there will be more </a:t>
            </a:r>
            <a:r>
              <a:rPr lang="en-US" dirty="0" err="1"/>
              <a:t>emf</a:t>
            </a:r>
            <a:r>
              <a:rPr lang="en-US" dirty="0"/>
              <a:t> produced because there are more lines of force to cut.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"/>
            <a:ext cx="3169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Generator Principle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9144000" cy="4922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An electric generator is a machine that converts mechanical energy in</a:t>
            </a:r>
          </a:p>
          <a:p>
            <a:r>
              <a:rPr lang="en-US" sz="2400" dirty="0" smtClean="0"/>
              <a:t> to electrical energy. An electric generator based on the principle that </a:t>
            </a:r>
          </a:p>
          <a:p>
            <a:r>
              <a:rPr lang="en-US" sz="2400" dirty="0" smtClean="0"/>
              <a:t>whenever flux is cut by  a conductor, an e.m.f is induced which will</a:t>
            </a:r>
          </a:p>
          <a:p>
            <a:r>
              <a:rPr lang="en-US" sz="2400" dirty="0" smtClean="0"/>
              <a:t> cause a current to flow if the conductor circuit is closed. </a:t>
            </a:r>
            <a:endParaRPr lang="en-US" sz="2400" dirty="0"/>
          </a:p>
          <a:p>
            <a:r>
              <a:rPr lang="en-US" sz="2400" dirty="0" smtClean="0"/>
              <a:t>The essentials components of a generator are:</a:t>
            </a:r>
          </a:p>
          <a:p>
            <a:pPr marL="342900" indent="-342900">
              <a:buAutoNum type="arabicParenBoth"/>
            </a:pPr>
            <a:r>
              <a:rPr lang="en-US" sz="2000" dirty="0" smtClean="0"/>
              <a:t>a magnetic filed </a:t>
            </a:r>
          </a:p>
          <a:p>
            <a:pPr marL="342900" indent="-342900">
              <a:buAutoNum type="arabicParenBoth"/>
            </a:pPr>
            <a:r>
              <a:rPr lang="en-US" sz="2000" dirty="0" smtClean="0"/>
              <a:t>conductor or group of conductors </a:t>
            </a:r>
          </a:p>
          <a:p>
            <a:pPr marL="342900" indent="-342900">
              <a:buAutoNum type="arabicParenBoth"/>
            </a:pPr>
            <a:r>
              <a:rPr lang="en-US" sz="2000" dirty="0"/>
              <a:t>m</a:t>
            </a:r>
            <a:r>
              <a:rPr lang="en-US" sz="2000" dirty="0" smtClean="0"/>
              <a:t>otion of conductor w.r.t magnetic filed.</a:t>
            </a:r>
            <a:endParaRPr lang="en-US" sz="2000" dirty="0"/>
          </a:p>
          <a:p>
            <a:pPr marL="495300" indent="-495300"/>
            <a:r>
              <a:rPr lang="en-US" sz="2400" dirty="0" smtClean="0"/>
              <a:t>The AMOUNT of voltage generated depends on:</a:t>
            </a:r>
          </a:p>
          <a:p>
            <a:pPr marL="869950" lvl="1" indent="-412750">
              <a:buFontTx/>
              <a:buAutoNum type="romanLcPeriod"/>
            </a:pPr>
            <a:r>
              <a:rPr lang="en-US" sz="2000" dirty="0" smtClean="0">
                <a:solidFill>
                  <a:srgbClr val="0066FF"/>
                </a:solidFill>
              </a:rPr>
              <a:t>the strength of the magnetic field, </a:t>
            </a:r>
          </a:p>
          <a:p>
            <a:pPr marL="869950" lvl="1" indent="-412750">
              <a:buFontTx/>
              <a:buAutoNum type="romanLcPeriod"/>
            </a:pPr>
            <a:r>
              <a:rPr lang="en-US" sz="2000" dirty="0" smtClean="0">
                <a:solidFill>
                  <a:srgbClr val="0066FF"/>
                </a:solidFill>
              </a:rPr>
              <a:t>the angle at which the conductor cuts the magnetic field, </a:t>
            </a:r>
          </a:p>
          <a:p>
            <a:pPr marL="869950" lvl="1" indent="-412750">
              <a:buFontTx/>
              <a:buAutoNum type="romanLcPeriod"/>
            </a:pPr>
            <a:r>
              <a:rPr lang="en-US" sz="2000" dirty="0" smtClean="0">
                <a:solidFill>
                  <a:srgbClr val="0066FF"/>
                </a:solidFill>
              </a:rPr>
              <a:t>the speed at which the conductor is moved, and </a:t>
            </a:r>
          </a:p>
          <a:p>
            <a:pPr marL="869950" lvl="1" indent="-412750">
              <a:buFontTx/>
              <a:buAutoNum type="romanLcPeriod"/>
            </a:pPr>
            <a:r>
              <a:rPr lang="en-US" sz="2000" dirty="0" smtClean="0">
                <a:solidFill>
                  <a:srgbClr val="0066FF"/>
                </a:solidFill>
              </a:rPr>
              <a:t>the length of the conductor within the magnetic field</a:t>
            </a:r>
            <a:r>
              <a:rPr lang="en-US" sz="2000" dirty="0" smtClean="0"/>
              <a:t> </a:t>
            </a:r>
          </a:p>
          <a:p>
            <a:pPr marL="342900" indent="-342900">
              <a:buAutoNum type="arabicParenBoth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228600"/>
            <a:ext cx="4636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Construction of D.C. Generator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6858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d.c</a:t>
            </a:r>
            <a:r>
              <a:rPr lang="en-US" dirty="0"/>
              <a:t>. generators and </a:t>
            </a:r>
            <a:r>
              <a:rPr lang="en-US" dirty="0" err="1"/>
              <a:t>d.c</a:t>
            </a:r>
            <a:r>
              <a:rPr lang="en-US" dirty="0"/>
              <a:t>. motors have the same general construction. In fact</a:t>
            </a:r>
            <a:r>
              <a:rPr lang="en-US" dirty="0" smtClean="0"/>
              <a:t>, when </a:t>
            </a:r>
            <a:r>
              <a:rPr lang="en-US" dirty="0"/>
              <a:t>the machine is being assembled, the workmen usually do not </a:t>
            </a:r>
            <a:r>
              <a:rPr lang="en-US" dirty="0" smtClean="0"/>
              <a:t>know whether </a:t>
            </a:r>
            <a:r>
              <a:rPr lang="en-US" dirty="0"/>
              <a:t>it is a </a:t>
            </a:r>
            <a:r>
              <a:rPr lang="en-US" dirty="0" err="1"/>
              <a:t>d.c</a:t>
            </a:r>
            <a:r>
              <a:rPr lang="en-US" dirty="0"/>
              <a:t>. generator or motor. Any </a:t>
            </a:r>
            <a:r>
              <a:rPr lang="en-US" dirty="0" err="1"/>
              <a:t>d.c</a:t>
            </a:r>
            <a:r>
              <a:rPr lang="en-US" dirty="0"/>
              <a:t>. generator can be run as a </a:t>
            </a:r>
            <a:r>
              <a:rPr lang="en-US" dirty="0" err="1"/>
              <a:t>d.c</a:t>
            </a:r>
            <a:r>
              <a:rPr lang="en-US" dirty="0" smtClean="0"/>
              <a:t>. motor </a:t>
            </a:r>
            <a:r>
              <a:rPr lang="en-US" dirty="0"/>
              <a:t>and vice-versa. All </a:t>
            </a:r>
            <a:r>
              <a:rPr lang="en-US" dirty="0" err="1"/>
              <a:t>d.c</a:t>
            </a:r>
            <a:r>
              <a:rPr lang="en-US" dirty="0"/>
              <a:t>. machines have five principal components viz., (</a:t>
            </a:r>
            <a:r>
              <a:rPr lang="en-US" dirty="0" err="1" smtClean="0"/>
              <a:t>i</a:t>
            </a:r>
            <a:r>
              <a:rPr lang="en-US" dirty="0" smtClean="0"/>
              <a:t>)field </a:t>
            </a:r>
            <a:r>
              <a:rPr lang="en-US" dirty="0"/>
              <a:t>system (ii) armature core (iii) armature winding (iv) commutator (</a:t>
            </a:r>
            <a:r>
              <a:rPr lang="en-US" dirty="0" smtClean="0"/>
              <a:t>v) brushes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469332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>
            <a:hlinkClick r:id="" action="ppaction://noaction" highlightClick="1">
              <a:snd r:embed="rId2" name="CARBRAKE.WAV"/>
            </a:hlinkClick>
          </p:cNvPr>
          <p:cNvSpPr>
            <a:spLocks noChangeArrowheads="1"/>
          </p:cNvSpPr>
          <p:nvPr/>
        </p:nvSpPr>
        <p:spPr bwMode="auto">
          <a:xfrm>
            <a:off x="8121650" y="6096000"/>
            <a:ext cx="457200" cy="3810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200" b="1">
              <a:latin typeface="Times New Roman" pitchFamily="18" charset="0"/>
            </a:endParaRPr>
          </a:p>
        </p:txBody>
      </p:sp>
      <p:sp>
        <p:nvSpPr>
          <p:cNvPr id="39939" name="Oval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121650" y="6096000"/>
            <a:ext cx="457200" cy="38100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200" b="1">
              <a:latin typeface="Times New Roman" pitchFamily="18" charset="0"/>
            </a:endParaRPr>
          </a:p>
        </p:txBody>
      </p:sp>
      <p:sp>
        <p:nvSpPr>
          <p:cNvPr id="39940" name="AutoShape 4">
            <a:hlinkClick r:id="" action="ppaction://hlinkshowjump?jump=nextslide" highlightClick="1">
              <a:snd r:embed="rId3" name="camera.wav"/>
            </a:hlinkClick>
          </p:cNvPr>
          <p:cNvSpPr>
            <a:spLocks noChangeArrowheads="1"/>
          </p:cNvSpPr>
          <p:nvPr/>
        </p:nvSpPr>
        <p:spPr bwMode="auto">
          <a:xfrm>
            <a:off x="8226425" y="61722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66FF33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5">
            <a:hlinkClick r:id="" action="ppaction://noaction" highlightClick="1">
              <a:snd r:embed="rId2" name="CARBRAKE.WAV"/>
            </a:hlinkClick>
          </p:cNvPr>
          <p:cNvSpPr>
            <a:spLocks noChangeArrowheads="1"/>
          </p:cNvSpPr>
          <p:nvPr/>
        </p:nvSpPr>
        <p:spPr bwMode="auto">
          <a:xfrm>
            <a:off x="7664450" y="6096000"/>
            <a:ext cx="457200" cy="3810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200" b="1">
              <a:latin typeface="Times New Roman" pitchFamily="18" charset="0"/>
            </a:endParaRPr>
          </a:p>
        </p:txBody>
      </p:sp>
      <p:sp>
        <p:nvSpPr>
          <p:cNvPr id="39942" name="Oval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4450" y="6096000"/>
            <a:ext cx="457200" cy="38100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1200" b="1">
              <a:latin typeface="Times New Roman" pitchFamily="18" charset="0"/>
            </a:endParaRPr>
          </a:p>
        </p:txBody>
      </p:sp>
      <p:sp>
        <p:nvSpPr>
          <p:cNvPr id="39943" name="AutoShape 7">
            <a:hlinkClick r:id="" action="ppaction://hlinkshowjump?jump=previousslide" highlightClick="1">
              <a:snd r:embed="rId3" name="camera.wav"/>
            </a:hlinkClick>
          </p:cNvPr>
          <p:cNvSpPr>
            <a:spLocks noChangeArrowheads="1"/>
          </p:cNvSpPr>
          <p:nvPr/>
        </p:nvSpPr>
        <p:spPr bwMode="auto">
          <a:xfrm flipH="1">
            <a:off x="7781925" y="6172200"/>
            <a:ext cx="228600" cy="2286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66FF33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66FF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990600" y="457200"/>
            <a:ext cx="7315200" cy="304800"/>
          </a:xfrm>
          <a:prstGeom prst="rect">
            <a:avLst/>
          </a:prstGeom>
          <a:solidFill>
            <a:srgbClr val="000066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3200400" y="406400"/>
            <a:ext cx="2743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>
                <a:latin typeface="Times New Roman" pitchFamily="18" charset="0"/>
              </a:rPr>
              <a:t>DC MACHINES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914400" y="990600"/>
            <a:ext cx="6858000" cy="519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MAIN CONSTRUCTIONAL FEATURES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257800" y="1752600"/>
            <a:ext cx="3048000" cy="2590800"/>
            <a:chOff x="2592" y="576"/>
            <a:chExt cx="2688" cy="2400"/>
          </a:xfrm>
        </p:grpSpPr>
        <p:sp>
          <p:nvSpPr>
            <p:cNvPr id="40146" name="Rectangle 14" descr="Dark upward diagonal"/>
            <p:cNvSpPr>
              <a:spLocks noChangeArrowheads="1"/>
            </p:cNvSpPr>
            <p:nvPr/>
          </p:nvSpPr>
          <p:spPr bwMode="auto">
            <a:xfrm>
              <a:off x="2976" y="2544"/>
              <a:ext cx="432" cy="144"/>
            </a:xfrm>
            <a:prstGeom prst="rect">
              <a:avLst/>
            </a:prstGeom>
            <a:pattFill prst="dkUpDiag">
              <a:fgClr>
                <a:srgbClr val="FF00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600000" lon="1799999" rev="0"/>
              </a:camera>
              <a:lightRig rig="legacyFlat3" dir="b"/>
            </a:scene3d>
            <a:sp3d extrusionH="1878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47" name="Rectangle 15" descr="Dark upward diagonal"/>
            <p:cNvSpPr>
              <a:spLocks noChangeArrowheads="1"/>
            </p:cNvSpPr>
            <p:nvPr/>
          </p:nvSpPr>
          <p:spPr bwMode="auto">
            <a:xfrm>
              <a:off x="3759" y="2832"/>
              <a:ext cx="432" cy="144"/>
            </a:xfrm>
            <a:prstGeom prst="rect">
              <a:avLst/>
            </a:prstGeom>
            <a:pattFill prst="dkUpDiag">
              <a:fgClr>
                <a:srgbClr val="FF00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600000" lon="1799999" rev="0"/>
              </a:camera>
              <a:lightRig rig="legacyFlat3" dir="b"/>
            </a:scene3d>
            <a:sp3d extrusionH="1878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48" name="AutoShape 16"/>
            <p:cNvSpPr>
              <a:spLocks noChangeArrowheads="1"/>
            </p:cNvSpPr>
            <p:nvPr/>
          </p:nvSpPr>
          <p:spPr bwMode="auto">
            <a:xfrm flipV="1">
              <a:off x="3408" y="2064"/>
              <a:ext cx="1872" cy="192"/>
            </a:xfrm>
            <a:custGeom>
              <a:avLst/>
              <a:gdLst>
                <a:gd name="T0" fmla="*/ 1492 w 21600"/>
                <a:gd name="T1" fmla="*/ 96 h 21600"/>
                <a:gd name="T2" fmla="*/ 936 w 21600"/>
                <a:gd name="T3" fmla="*/ 192 h 21600"/>
                <a:gd name="T4" fmla="*/ 380 w 21600"/>
                <a:gd name="T5" fmla="*/ 96 h 21600"/>
                <a:gd name="T6" fmla="*/ 9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85 w 21600"/>
                <a:gd name="T13" fmla="*/ 6188 h 21600"/>
                <a:gd name="T14" fmla="*/ 15415 w 21600"/>
                <a:gd name="T15" fmla="*/ 154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769" y="21600"/>
                  </a:lnTo>
                  <a:lnTo>
                    <a:pt x="1283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2400000" rev="0"/>
              </a:camera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49" name="AutoShape 17" descr="Dark upward diagonal"/>
            <p:cNvSpPr>
              <a:spLocks noChangeArrowheads="1"/>
            </p:cNvSpPr>
            <p:nvPr/>
          </p:nvSpPr>
          <p:spPr bwMode="auto">
            <a:xfrm flipV="1">
              <a:off x="2592" y="2496"/>
              <a:ext cx="1872" cy="192"/>
            </a:xfrm>
            <a:custGeom>
              <a:avLst/>
              <a:gdLst>
                <a:gd name="T0" fmla="*/ 1492 w 21600"/>
                <a:gd name="T1" fmla="*/ 96 h 21600"/>
                <a:gd name="T2" fmla="*/ 936 w 21600"/>
                <a:gd name="T3" fmla="*/ 192 h 21600"/>
                <a:gd name="T4" fmla="*/ 380 w 21600"/>
                <a:gd name="T5" fmla="*/ 96 h 21600"/>
                <a:gd name="T6" fmla="*/ 9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85 w 21600"/>
                <a:gd name="T13" fmla="*/ 6188 h 21600"/>
                <a:gd name="T14" fmla="*/ 15415 w 21600"/>
                <a:gd name="T15" fmla="*/ 154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769" y="21600"/>
                  </a:lnTo>
                  <a:lnTo>
                    <a:pt x="12831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2400000" rev="0"/>
              </a:camera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0" name="AutoShape 18" descr="Dark upward diagonal"/>
            <p:cNvSpPr>
              <a:spLocks noChangeArrowheads="1"/>
            </p:cNvSpPr>
            <p:nvPr/>
          </p:nvSpPr>
          <p:spPr bwMode="auto">
            <a:xfrm rot="15093320" flipV="1">
              <a:off x="2952" y="1896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1" name="AutoShape 19" descr="Dark upward diagonal"/>
            <p:cNvSpPr>
              <a:spLocks noChangeArrowheads="1"/>
            </p:cNvSpPr>
            <p:nvPr/>
          </p:nvSpPr>
          <p:spPr bwMode="auto">
            <a:xfrm rot="15902401" flipV="1">
              <a:off x="2904" y="170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2" name="AutoShape 20" descr="Dark upward diagonal"/>
            <p:cNvSpPr>
              <a:spLocks noChangeArrowheads="1"/>
            </p:cNvSpPr>
            <p:nvPr/>
          </p:nvSpPr>
          <p:spPr bwMode="auto">
            <a:xfrm rot="17114561" flipV="1">
              <a:off x="2919" y="146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3" name="AutoShape 21" descr="Dark upward diagonal"/>
            <p:cNvSpPr>
              <a:spLocks noChangeArrowheads="1"/>
            </p:cNvSpPr>
            <p:nvPr/>
          </p:nvSpPr>
          <p:spPr bwMode="auto">
            <a:xfrm rot="17379502" flipV="1">
              <a:off x="3048" y="127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4" name="AutoShape 22" descr="Dark upward diagonal"/>
            <p:cNvSpPr>
              <a:spLocks noChangeArrowheads="1"/>
            </p:cNvSpPr>
            <p:nvPr/>
          </p:nvSpPr>
          <p:spPr bwMode="auto">
            <a:xfrm rot="18785703" flipV="1">
              <a:off x="3192" y="1128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5" name="AutoShape 23" descr="Dark upward diagonal"/>
            <p:cNvSpPr>
              <a:spLocks noChangeArrowheads="1"/>
            </p:cNvSpPr>
            <p:nvPr/>
          </p:nvSpPr>
          <p:spPr bwMode="auto">
            <a:xfrm>
              <a:off x="2976" y="1200"/>
              <a:ext cx="1296" cy="1344"/>
            </a:xfrm>
            <a:custGeom>
              <a:avLst/>
              <a:gdLst>
                <a:gd name="T0" fmla="*/ 648 w 21600"/>
                <a:gd name="T1" fmla="*/ 0 h 21600"/>
                <a:gd name="T2" fmla="*/ 647 w 21600"/>
                <a:gd name="T3" fmla="*/ 1301 h 21600"/>
                <a:gd name="T4" fmla="*/ 648 w 21600"/>
                <a:gd name="T5" fmla="*/ 86 h 21600"/>
                <a:gd name="T6" fmla="*/ 649 w 21600"/>
                <a:gd name="T7" fmla="*/ 130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4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783" y="20217"/>
                  </a:moveTo>
                  <a:cubicBezTo>
                    <a:pt x="5588" y="20208"/>
                    <a:pt x="1382" y="15994"/>
                    <a:pt x="1382" y="10800"/>
                  </a:cubicBezTo>
                  <a:cubicBezTo>
                    <a:pt x="1382" y="5598"/>
                    <a:pt x="5598" y="1382"/>
                    <a:pt x="10800" y="1382"/>
                  </a:cubicBezTo>
                  <a:cubicBezTo>
                    <a:pt x="16001" y="1382"/>
                    <a:pt x="20218" y="5598"/>
                    <a:pt x="20218" y="10800"/>
                  </a:cubicBezTo>
                  <a:cubicBezTo>
                    <a:pt x="20218" y="15994"/>
                    <a:pt x="16011" y="20208"/>
                    <a:pt x="10816" y="20217"/>
                  </a:cubicBezTo>
                  <a:lnTo>
                    <a:pt x="10819" y="21599"/>
                  </a:lnTo>
                  <a:cubicBezTo>
                    <a:pt x="16776" y="21589"/>
                    <a:pt x="21600" y="167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57"/>
                    <a:pt x="4823" y="21589"/>
                    <a:pt x="10780" y="21599"/>
                  </a:cubicBez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6" name="AutoShape 24" descr="Dark upward diagonal"/>
            <p:cNvSpPr>
              <a:spLocks noChangeArrowheads="1"/>
            </p:cNvSpPr>
            <p:nvPr/>
          </p:nvSpPr>
          <p:spPr bwMode="auto">
            <a:xfrm rot="3171931" flipV="1">
              <a:off x="4038" y="127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7" name="AutoShape 25" descr="Dark upward diagonal"/>
            <p:cNvSpPr>
              <a:spLocks noChangeArrowheads="1"/>
            </p:cNvSpPr>
            <p:nvPr/>
          </p:nvSpPr>
          <p:spPr bwMode="auto">
            <a:xfrm rot="3606490" flipV="1">
              <a:off x="4164" y="146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8" name="AutoShape 26" descr="Dark upward diagonal"/>
            <p:cNvSpPr>
              <a:spLocks noChangeArrowheads="1"/>
            </p:cNvSpPr>
            <p:nvPr/>
          </p:nvSpPr>
          <p:spPr bwMode="auto">
            <a:xfrm rot="5187566" flipV="1">
              <a:off x="4212" y="170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59" name="AutoShape 27" descr="Dark upward diagonal"/>
            <p:cNvSpPr>
              <a:spLocks noChangeArrowheads="1"/>
            </p:cNvSpPr>
            <p:nvPr/>
          </p:nvSpPr>
          <p:spPr bwMode="auto">
            <a:xfrm rot="5187566" flipV="1">
              <a:off x="4212" y="1896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60" name="AutoShape 28" descr="Dark upward diagonal"/>
            <p:cNvSpPr>
              <a:spLocks noChangeArrowheads="1"/>
            </p:cNvSpPr>
            <p:nvPr/>
          </p:nvSpPr>
          <p:spPr bwMode="auto">
            <a:xfrm rot="5898815" flipV="1">
              <a:off x="4197" y="2088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61" name="AutoShape 29" descr="Dark upward diagonal"/>
            <p:cNvSpPr>
              <a:spLocks noChangeArrowheads="1"/>
            </p:cNvSpPr>
            <p:nvPr/>
          </p:nvSpPr>
          <p:spPr bwMode="auto">
            <a:xfrm rot="21084544" flipV="1">
              <a:off x="3408" y="1041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62" name="AutoShape 30"/>
            <p:cNvSpPr>
              <a:spLocks noChangeArrowheads="1"/>
            </p:cNvSpPr>
            <p:nvPr/>
          </p:nvSpPr>
          <p:spPr bwMode="auto">
            <a:xfrm>
              <a:off x="3729" y="576"/>
              <a:ext cx="384" cy="384"/>
            </a:xfrm>
            <a:custGeom>
              <a:avLst/>
              <a:gdLst>
                <a:gd name="T0" fmla="*/ 192 w 21600"/>
                <a:gd name="T1" fmla="*/ 0 h 21600"/>
                <a:gd name="T2" fmla="*/ 153 w 21600"/>
                <a:gd name="T3" fmla="*/ 339 h 21600"/>
                <a:gd name="T4" fmla="*/ 192 w 21600"/>
                <a:gd name="T5" fmla="*/ 80 h 21600"/>
                <a:gd name="T6" fmla="*/ 231 w 21600"/>
                <a:gd name="T7" fmla="*/ 33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05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169" y="16874"/>
                  </a:moveTo>
                  <a:cubicBezTo>
                    <a:pt x="6420" y="16136"/>
                    <a:pt x="4510" y="13645"/>
                    <a:pt x="4510" y="10800"/>
                  </a:cubicBezTo>
                  <a:cubicBezTo>
                    <a:pt x="4510" y="7326"/>
                    <a:pt x="7326" y="4510"/>
                    <a:pt x="10800" y="4510"/>
                  </a:cubicBezTo>
                  <a:cubicBezTo>
                    <a:pt x="14273" y="4510"/>
                    <a:pt x="17090" y="7326"/>
                    <a:pt x="17090" y="10800"/>
                  </a:cubicBezTo>
                  <a:cubicBezTo>
                    <a:pt x="17090" y="13645"/>
                    <a:pt x="15179" y="16136"/>
                    <a:pt x="12430" y="16874"/>
                  </a:cubicBezTo>
                  <a:lnTo>
                    <a:pt x="13600" y="21230"/>
                  </a:lnTo>
                  <a:cubicBezTo>
                    <a:pt x="18319" y="19963"/>
                    <a:pt x="21600" y="15686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686"/>
                    <a:pt x="3280" y="19963"/>
                    <a:pt x="7999" y="212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63" name="Oval 31"/>
            <p:cNvSpPr>
              <a:spLocks noChangeArrowheads="1"/>
            </p:cNvSpPr>
            <p:nvPr/>
          </p:nvSpPr>
          <p:spPr bwMode="auto">
            <a:xfrm>
              <a:off x="3906" y="8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round/>
              <a:headEnd/>
              <a:tailEnd/>
            </a:ln>
            <a:scene3d>
              <a:camera prst="legacyPerspectiveFront">
                <a:rot lat="16199997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64" name="AutoShape 32" descr="Dark upward diagonal"/>
            <p:cNvSpPr>
              <a:spLocks noChangeArrowheads="1"/>
            </p:cNvSpPr>
            <p:nvPr/>
          </p:nvSpPr>
          <p:spPr bwMode="auto">
            <a:xfrm rot="1870304" flipV="1">
              <a:off x="3870" y="1119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522538" y="3124200"/>
            <a:ext cx="2735262" cy="2803525"/>
            <a:chOff x="1250" y="2074"/>
            <a:chExt cx="1723" cy="1766"/>
          </a:xfrm>
        </p:grpSpPr>
        <p:sp>
          <p:nvSpPr>
            <p:cNvPr id="40100" name="Oval 34"/>
            <p:cNvSpPr>
              <a:spLocks noChangeArrowheads="1"/>
            </p:cNvSpPr>
            <p:nvPr/>
          </p:nvSpPr>
          <p:spPr bwMode="auto">
            <a:xfrm>
              <a:off x="2311" y="2667"/>
              <a:ext cx="171" cy="18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ObliqueTopRight">
                <a:rot lat="0" lon="1200000" rev="0"/>
              </a:camera>
              <a:lightRig rig="legacyFlat4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01" name="Oval 35"/>
            <p:cNvSpPr>
              <a:spLocks noChangeArrowheads="1"/>
            </p:cNvSpPr>
            <p:nvPr/>
          </p:nvSpPr>
          <p:spPr bwMode="auto">
            <a:xfrm>
              <a:off x="1899" y="2594"/>
              <a:ext cx="480" cy="546"/>
            </a:xfrm>
            <a:prstGeom prst="ellipse">
              <a:avLst/>
            </a:prstGeom>
            <a:solidFill>
              <a:srgbClr val="DDDDDD"/>
            </a:solidFill>
            <a:ln w="9525">
              <a:round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02" name="Rectangle 36"/>
            <p:cNvSpPr>
              <a:spLocks noChangeArrowheads="1"/>
            </p:cNvSpPr>
            <p:nvPr/>
          </p:nvSpPr>
          <p:spPr bwMode="auto">
            <a:xfrm rot="-1365926">
              <a:off x="2147" y="2453"/>
              <a:ext cx="645" cy="4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3" name="Rectangle 37"/>
            <p:cNvSpPr>
              <a:spLocks noChangeArrowheads="1"/>
            </p:cNvSpPr>
            <p:nvPr/>
          </p:nvSpPr>
          <p:spPr bwMode="auto">
            <a:xfrm rot="-1365926">
              <a:off x="2232" y="2522"/>
              <a:ext cx="630" cy="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4" name="Rectangle 38"/>
            <p:cNvSpPr>
              <a:spLocks noChangeArrowheads="1"/>
            </p:cNvSpPr>
            <p:nvPr/>
          </p:nvSpPr>
          <p:spPr bwMode="auto">
            <a:xfrm rot="-1365926">
              <a:off x="2277" y="2619"/>
              <a:ext cx="651" cy="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5" name="Rectangle 39"/>
            <p:cNvSpPr>
              <a:spLocks noChangeArrowheads="1"/>
            </p:cNvSpPr>
            <p:nvPr/>
          </p:nvSpPr>
          <p:spPr bwMode="auto">
            <a:xfrm rot="20234074" flipV="1">
              <a:off x="2312" y="2688"/>
              <a:ext cx="661" cy="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6" name="Rectangle 40"/>
            <p:cNvSpPr>
              <a:spLocks noChangeArrowheads="1"/>
            </p:cNvSpPr>
            <p:nvPr/>
          </p:nvSpPr>
          <p:spPr bwMode="auto">
            <a:xfrm rot="-1365926">
              <a:off x="2256" y="2804"/>
              <a:ext cx="703" cy="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7" name="Rectangle 41"/>
            <p:cNvSpPr>
              <a:spLocks noChangeArrowheads="1"/>
            </p:cNvSpPr>
            <p:nvPr/>
          </p:nvSpPr>
          <p:spPr bwMode="auto">
            <a:xfrm rot="-1365926">
              <a:off x="2287" y="2951"/>
              <a:ext cx="343" cy="3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8" name="Rectangle 42"/>
            <p:cNvSpPr>
              <a:spLocks noChangeArrowheads="1"/>
            </p:cNvSpPr>
            <p:nvPr/>
          </p:nvSpPr>
          <p:spPr bwMode="auto">
            <a:xfrm rot="-1385068">
              <a:off x="2345" y="2375"/>
              <a:ext cx="343" cy="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99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09" name="Arc 43"/>
            <p:cNvSpPr>
              <a:spLocks/>
            </p:cNvSpPr>
            <p:nvPr/>
          </p:nvSpPr>
          <p:spPr bwMode="auto">
            <a:xfrm rot="-7069036">
              <a:off x="2001" y="2733"/>
              <a:ext cx="463" cy="168"/>
            </a:xfrm>
            <a:custGeom>
              <a:avLst/>
              <a:gdLst>
                <a:gd name="T0" fmla="*/ 0 w 43200"/>
                <a:gd name="T1" fmla="*/ 99 h 36520"/>
                <a:gd name="T2" fmla="*/ 399 w 43200"/>
                <a:gd name="T3" fmla="*/ 168 h 36520"/>
                <a:gd name="T4" fmla="*/ 231 w 43200"/>
                <a:gd name="T5" fmla="*/ 99 h 36520"/>
                <a:gd name="T6" fmla="*/ 0 60000 65536"/>
                <a:gd name="T7" fmla="*/ 0 60000 65536"/>
                <a:gd name="T8" fmla="*/ 0 60000 65536"/>
                <a:gd name="T9" fmla="*/ 0 w 43200"/>
                <a:gd name="T10" fmla="*/ 0 h 36520"/>
                <a:gd name="T11" fmla="*/ 43200 w 43200"/>
                <a:gd name="T12" fmla="*/ 36520 h 36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652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57"/>
                    <a:pt x="41057" y="32501"/>
                    <a:pt x="37219" y="36520"/>
                  </a:cubicBezTo>
                </a:path>
                <a:path w="43200" h="3652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7157"/>
                    <a:pt x="41057" y="32501"/>
                    <a:pt x="37219" y="3652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0" name="Arc 44"/>
            <p:cNvSpPr>
              <a:spLocks/>
            </p:cNvSpPr>
            <p:nvPr/>
          </p:nvSpPr>
          <p:spPr bwMode="auto">
            <a:xfrm rot="-4670944">
              <a:off x="1957" y="2849"/>
              <a:ext cx="463" cy="100"/>
            </a:xfrm>
            <a:custGeom>
              <a:avLst/>
              <a:gdLst>
                <a:gd name="T0" fmla="*/ 0 w 43200"/>
                <a:gd name="T1" fmla="*/ 99 h 21600"/>
                <a:gd name="T2" fmla="*/ 463 w 43200"/>
                <a:gd name="T3" fmla="*/ 100 h 21600"/>
                <a:gd name="T4" fmla="*/ 231 w 43200"/>
                <a:gd name="T5" fmla="*/ 10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1" name="Arc 45"/>
            <p:cNvSpPr>
              <a:spLocks/>
            </p:cNvSpPr>
            <p:nvPr/>
          </p:nvSpPr>
          <p:spPr bwMode="auto">
            <a:xfrm rot="-3061256">
              <a:off x="1923" y="2859"/>
              <a:ext cx="463" cy="99"/>
            </a:xfrm>
            <a:custGeom>
              <a:avLst/>
              <a:gdLst>
                <a:gd name="T0" fmla="*/ 0 w 43200"/>
                <a:gd name="T1" fmla="*/ 98 h 21600"/>
                <a:gd name="T2" fmla="*/ 463 w 43200"/>
                <a:gd name="T3" fmla="*/ 99 h 21600"/>
                <a:gd name="T4" fmla="*/ 231 w 43200"/>
                <a:gd name="T5" fmla="*/ 9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2" name="Arc 46"/>
            <p:cNvSpPr>
              <a:spLocks/>
            </p:cNvSpPr>
            <p:nvPr/>
          </p:nvSpPr>
          <p:spPr bwMode="auto">
            <a:xfrm rot="9294908">
              <a:off x="2082" y="2854"/>
              <a:ext cx="268" cy="107"/>
            </a:xfrm>
            <a:custGeom>
              <a:avLst/>
              <a:gdLst>
                <a:gd name="T0" fmla="*/ 0 w 42157"/>
                <a:gd name="T1" fmla="*/ 74 h 21600"/>
                <a:gd name="T2" fmla="*/ 268 w 42157"/>
                <a:gd name="T3" fmla="*/ 107 h 21600"/>
                <a:gd name="T4" fmla="*/ 131 w 42157"/>
                <a:gd name="T5" fmla="*/ 107 h 21600"/>
                <a:gd name="T6" fmla="*/ 0 60000 65536"/>
                <a:gd name="T7" fmla="*/ 0 60000 65536"/>
                <a:gd name="T8" fmla="*/ 0 60000 65536"/>
                <a:gd name="T9" fmla="*/ 0 w 42157"/>
                <a:gd name="T10" fmla="*/ 0 h 21600"/>
                <a:gd name="T11" fmla="*/ 42157 w 421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157" h="21600" fill="none" extrusionOk="0">
                  <a:moveTo>
                    <a:pt x="0" y="14969"/>
                  </a:moveTo>
                  <a:cubicBezTo>
                    <a:pt x="2877" y="6047"/>
                    <a:pt x="11182" y="-1"/>
                    <a:pt x="20557" y="0"/>
                  </a:cubicBezTo>
                  <a:cubicBezTo>
                    <a:pt x="32486" y="0"/>
                    <a:pt x="42157" y="9670"/>
                    <a:pt x="42157" y="21600"/>
                  </a:cubicBezTo>
                </a:path>
                <a:path w="42157" h="21600" stroke="0" extrusionOk="0">
                  <a:moveTo>
                    <a:pt x="0" y="14969"/>
                  </a:moveTo>
                  <a:cubicBezTo>
                    <a:pt x="2877" y="6047"/>
                    <a:pt x="11182" y="-1"/>
                    <a:pt x="20557" y="0"/>
                  </a:cubicBezTo>
                  <a:cubicBezTo>
                    <a:pt x="32486" y="0"/>
                    <a:pt x="42157" y="9670"/>
                    <a:pt x="42157" y="21600"/>
                  </a:cubicBezTo>
                  <a:lnTo>
                    <a:pt x="20557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3" name="Arc 47"/>
            <p:cNvSpPr>
              <a:spLocks/>
            </p:cNvSpPr>
            <p:nvPr/>
          </p:nvSpPr>
          <p:spPr bwMode="auto">
            <a:xfrm rot="-10640940">
              <a:off x="2036" y="2998"/>
              <a:ext cx="265" cy="109"/>
            </a:xfrm>
            <a:custGeom>
              <a:avLst/>
              <a:gdLst>
                <a:gd name="T0" fmla="*/ 0 w 43200"/>
                <a:gd name="T1" fmla="*/ 108 h 21600"/>
                <a:gd name="T2" fmla="*/ 265 w 43200"/>
                <a:gd name="T3" fmla="*/ 109 h 21600"/>
                <a:gd name="T4" fmla="*/ 133 w 43200"/>
                <a:gd name="T5" fmla="*/ 10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4" name="Arc 48"/>
            <p:cNvSpPr>
              <a:spLocks/>
            </p:cNvSpPr>
            <p:nvPr/>
          </p:nvSpPr>
          <p:spPr bwMode="auto">
            <a:xfrm rot="-7069036">
              <a:off x="1854" y="2813"/>
              <a:ext cx="463" cy="100"/>
            </a:xfrm>
            <a:custGeom>
              <a:avLst/>
              <a:gdLst>
                <a:gd name="T0" fmla="*/ 0 w 43200"/>
                <a:gd name="T1" fmla="*/ 99 h 21600"/>
                <a:gd name="T2" fmla="*/ 463 w 43200"/>
                <a:gd name="T3" fmla="*/ 100 h 21600"/>
                <a:gd name="T4" fmla="*/ 231 w 43200"/>
                <a:gd name="T5" fmla="*/ 100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5" name="Arc 49"/>
            <p:cNvSpPr>
              <a:spLocks/>
            </p:cNvSpPr>
            <p:nvPr/>
          </p:nvSpPr>
          <p:spPr bwMode="auto">
            <a:xfrm rot="-10640940">
              <a:off x="2071" y="2922"/>
              <a:ext cx="265" cy="109"/>
            </a:xfrm>
            <a:custGeom>
              <a:avLst/>
              <a:gdLst>
                <a:gd name="T0" fmla="*/ 0 w 43200"/>
                <a:gd name="T1" fmla="*/ 108 h 21600"/>
                <a:gd name="T2" fmla="*/ 265 w 43200"/>
                <a:gd name="T3" fmla="*/ 109 h 21600"/>
                <a:gd name="T4" fmla="*/ 133 w 43200"/>
                <a:gd name="T5" fmla="*/ 10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65"/>
                  </a:moveTo>
                  <a:cubicBezTo>
                    <a:pt x="74" y="9588"/>
                    <a:pt x="9723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6" name="Arc 50"/>
            <p:cNvSpPr>
              <a:spLocks/>
            </p:cNvSpPr>
            <p:nvPr/>
          </p:nvSpPr>
          <p:spPr bwMode="auto">
            <a:xfrm rot="-8710974">
              <a:off x="2006" y="2691"/>
              <a:ext cx="395" cy="178"/>
            </a:xfrm>
            <a:custGeom>
              <a:avLst/>
              <a:gdLst>
                <a:gd name="T0" fmla="*/ 0 w 39011"/>
                <a:gd name="T1" fmla="*/ 43 h 36520"/>
                <a:gd name="T2" fmla="*/ 334 w 39011"/>
                <a:gd name="T3" fmla="*/ 178 h 36520"/>
                <a:gd name="T4" fmla="*/ 176 w 39011"/>
                <a:gd name="T5" fmla="*/ 105 h 36520"/>
                <a:gd name="T6" fmla="*/ 0 60000 65536"/>
                <a:gd name="T7" fmla="*/ 0 60000 65536"/>
                <a:gd name="T8" fmla="*/ 0 60000 65536"/>
                <a:gd name="T9" fmla="*/ 0 w 39011"/>
                <a:gd name="T10" fmla="*/ 0 h 36520"/>
                <a:gd name="T11" fmla="*/ 39011 w 39011"/>
                <a:gd name="T12" fmla="*/ 36520 h 365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9011" h="36520" fill="none" extrusionOk="0">
                  <a:moveTo>
                    <a:pt x="0" y="8816"/>
                  </a:moveTo>
                  <a:cubicBezTo>
                    <a:pt x="4069" y="3273"/>
                    <a:pt x="10534" y="-1"/>
                    <a:pt x="17411" y="0"/>
                  </a:cubicBezTo>
                  <a:cubicBezTo>
                    <a:pt x="29340" y="0"/>
                    <a:pt x="39011" y="9670"/>
                    <a:pt x="39011" y="21600"/>
                  </a:cubicBezTo>
                  <a:cubicBezTo>
                    <a:pt x="39011" y="27157"/>
                    <a:pt x="36868" y="32501"/>
                    <a:pt x="33030" y="36520"/>
                  </a:cubicBezTo>
                </a:path>
                <a:path w="39011" h="36520" stroke="0" extrusionOk="0">
                  <a:moveTo>
                    <a:pt x="0" y="8816"/>
                  </a:moveTo>
                  <a:cubicBezTo>
                    <a:pt x="4069" y="3273"/>
                    <a:pt x="10534" y="-1"/>
                    <a:pt x="17411" y="0"/>
                  </a:cubicBezTo>
                  <a:cubicBezTo>
                    <a:pt x="29340" y="0"/>
                    <a:pt x="39011" y="9670"/>
                    <a:pt x="39011" y="21600"/>
                  </a:cubicBezTo>
                  <a:cubicBezTo>
                    <a:pt x="39011" y="27157"/>
                    <a:pt x="36868" y="32501"/>
                    <a:pt x="33030" y="36520"/>
                  </a:cubicBezTo>
                  <a:lnTo>
                    <a:pt x="17411" y="2160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7" name="Arc 51"/>
            <p:cNvSpPr>
              <a:spLocks/>
            </p:cNvSpPr>
            <p:nvPr/>
          </p:nvSpPr>
          <p:spPr bwMode="auto">
            <a:xfrm>
              <a:off x="2161" y="2631"/>
              <a:ext cx="103" cy="127"/>
            </a:xfrm>
            <a:custGeom>
              <a:avLst/>
              <a:gdLst>
                <a:gd name="T0" fmla="*/ 2 w 21600"/>
                <a:gd name="T1" fmla="*/ 127 h 24764"/>
                <a:gd name="T2" fmla="*/ 66 w 21600"/>
                <a:gd name="T3" fmla="*/ 0 h 24764"/>
                <a:gd name="T4" fmla="*/ 103 w 21600"/>
                <a:gd name="T5" fmla="*/ 103 h 2476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764"/>
                <a:gd name="T11" fmla="*/ 21600 w 21600"/>
                <a:gd name="T12" fmla="*/ 24764 h 247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764" fill="none" extrusionOk="0">
                  <a:moveTo>
                    <a:pt x="492" y="24764"/>
                  </a:moveTo>
                  <a:cubicBezTo>
                    <a:pt x="165" y="23256"/>
                    <a:pt x="0" y="21718"/>
                    <a:pt x="0" y="20176"/>
                  </a:cubicBezTo>
                  <a:cubicBezTo>
                    <a:pt x="-1" y="11222"/>
                    <a:pt x="5524" y="3196"/>
                    <a:pt x="13887" y="-1"/>
                  </a:cubicBezTo>
                </a:path>
                <a:path w="21600" h="24764" stroke="0" extrusionOk="0">
                  <a:moveTo>
                    <a:pt x="492" y="24764"/>
                  </a:moveTo>
                  <a:cubicBezTo>
                    <a:pt x="165" y="23256"/>
                    <a:pt x="0" y="21718"/>
                    <a:pt x="0" y="20176"/>
                  </a:cubicBezTo>
                  <a:cubicBezTo>
                    <a:pt x="-1" y="11222"/>
                    <a:pt x="5524" y="3196"/>
                    <a:pt x="13887" y="-1"/>
                  </a:cubicBezTo>
                  <a:lnTo>
                    <a:pt x="21600" y="20176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8" name="Arc 52"/>
            <p:cNvSpPr>
              <a:spLocks/>
            </p:cNvSpPr>
            <p:nvPr/>
          </p:nvSpPr>
          <p:spPr bwMode="auto">
            <a:xfrm rot="-7069036">
              <a:off x="2179" y="2735"/>
              <a:ext cx="110" cy="120"/>
            </a:xfrm>
            <a:custGeom>
              <a:avLst/>
              <a:gdLst>
                <a:gd name="T0" fmla="*/ 5 w 21600"/>
                <a:gd name="T1" fmla="*/ 120 h 24757"/>
                <a:gd name="T2" fmla="*/ 54 w 21600"/>
                <a:gd name="T3" fmla="*/ 0 h 24757"/>
                <a:gd name="T4" fmla="*/ 110 w 21600"/>
                <a:gd name="T5" fmla="*/ 90 h 247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4757"/>
                <a:gd name="T11" fmla="*/ 21600 w 21600"/>
                <a:gd name="T12" fmla="*/ 24757 h 247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4757" fill="none" extrusionOk="0">
                  <a:moveTo>
                    <a:pt x="906" y="24756"/>
                  </a:moveTo>
                  <a:cubicBezTo>
                    <a:pt x="305" y="22748"/>
                    <a:pt x="0" y="20662"/>
                    <a:pt x="0" y="18566"/>
                  </a:cubicBezTo>
                  <a:cubicBezTo>
                    <a:pt x="-1" y="10948"/>
                    <a:pt x="4012" y="3893"/>
                    <a:pt x="10560" y="0"/>
                  </a:cubicBezTo>
                </a:path>
                <a:path w="21600" h="24757" stroke="0" extrusionOk="0">
                  <a:moveTo>
                    <a:pt x="906" y="24756"/>
                  </a:moveTo>
                  <a:cubicBezTo>
                    <a:pt x="305" y="22748"/>
                    <a:pt x="0" y="20662"/>
                    <a:pt x="0" y="18566"/>
                  </a:cubicBezTo>
                  <a:cubicBezTo>
                    <a:pt x="-1" y="10948"/>
                    <a:pt x="4012" y="3893"/>
                    <a:pt x="10560" y="0"/>
                  </a:cubicBezTo>
                  <a:lnTo>
                    <a:pt x="21600" y="18566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19" name="Arc 53"/>
            <p:cNvSpPr>
              <a:spLocks/>
            </p:cNvSpPr>
            <p:nvPr/>
          </p:nvSpPr>
          <p:spPr bwMode="auto">
            <a:xfrm>
              <a:off x="1934" y="2776"/>
              <a:ext cx="170" cy="213"/>
            </a:xfrm>
            <a:custGeom>
              <a:avLst/>
              <a:gdLst>
                <a:gd name="T0" fmla="*/ 159 w 21558"/>
                <a:gd name="T1" fmla="*/ 213 h 21552"/>
                <a:gd name="T2" fmla="*/ 0 w 21558"/>
                <a:gd name="T3" fmla="*/ 13 h 21552"/>
                <a:gd name="T4" fmla="*/ 170 w 21558"/>
                <a:gd name="T5" fmla="*/ 0 h 21552"/>
                <a:gd name="T6" fmla="*/ 0 60000 65536"/>
                <a:gd name="T7" fmla="*/ 0 60000 65536"/>
                <a:gd name="T8" fmla="*/ 0 60000 65536"/>
                <a:gd name="T9" fmla="*/ 0 w 21558"/>
                <a:gd name="T10" fmla="*/ 0 h 21552"/>
                <a:gd name="T11" fmla="*/ 21558 w 21558"/>
                <a:gd name="T12" fmla="*/ 21552 h 215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8" h="21552" fill="none" extrusionOk="0">
                  <a:moveTo>
                    <a:pt x="20120" y="21552"/>
                  </a:moveTo>
                  <a:cubicBezTo>
                    <a:pt x="9286" y="20829"/>
                    <a:pt x="672" y="12176"/>
                    <a:pt x="-1" y="1339"/>
                  </a:cubicBezTo>
                </a:path>
                <a:path w="21558" h="21552" stroke="0" extrusionOk="0">
                  <a:moveTo>
                    <a:pt x="20120" y="21552"/>
                  </a:moveTo>
                  <a:cubicBezTo>
                    <a:pt x="9286" y="20829"/>
                    <a:pt x="672" y="12176"/>
                    <a:pt x="-1" y="1339"/>
                  </a:cubicBezTo>
                  <a:lnTo>
                    <a:pt x="21558" y="0"/>
                  </a:lnTo>
                  <a:close/>
                </a:path>
              </a:pathLst>
            </a:cu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20" name="Line 54"/>
            <p:cNvSpPr>
              <a:spLocks noChangeShapeType="1"/>
            </p:cNvSpPr>
            <p:nvPr/>
          </p:nvSpPr>
          <p:spPr bwMode="auto">
            <a:xfrm flipV="1">
              <a:off x="2555" y="2784"/>
              <a:ext cx="343" cy="13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21" name="Line 55"/>
            <p:cNvSpPr>
              <a:spLocks noChangeShapeType="1"/>
            </p:cNvSpPr>
            <p:nvPr/>
          </p:nvSpPr>
          <p:spPr bwMode="auto">
            <a:xfrm flipV="1">
              <a:off x="2105" y="2449"/>
              <a:ext cx="274" cy="14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22" name="Oval 56"/>
            <p:cNvSpPr>
              <a:spLocks noChangeArrowheads="1"/>
            </p:cNvSpPr>
            <p:nvPr/>
          </p:nvSpPr>
          <p:spPr bwMode="auto">
            <a:xfrm>
              <a:off x="1796" y="2631"/>
              <a:ext cx="481" cy="545"/>
            </a:xfrm>
            <a:prstGeom prst="ellipse">
              <a:avLst/>
            </a:prstGeom>
            <a:solidFill>
              <a:srgbClr val="FFCC66"/>
            </a:solidFill>
            <a:ln w="9525">
              <a:round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23" name="Oval 57"/>
            <p:cNvSpPr>
              <a:spLocks noChangeArrowheads="1"/>
            </p:cNvSpPr>
            <p:nvPr/>
          </p:nvSpPr>
          <p:spPr bwMode="auto">
            <a:xfrm>
              <a:off x="1694" y="2813"/>
              <a:ext cx="342" cy="363"/>
            </a:xfrm>
            <a:prstGeom prst="ellipse">
              <a:avLst/>
            </a:prstGeom>
            <a:solidFill>
              <a:srgbClr val="FFCC66"/>
            </a:solidFill>
            <a:ln w="9525">
              <a:round/>
              <a:headEnd/>
              <a:tailEnd/>
            </a:ln>
            <a:scene3d>
              <a:camera prst="legacyObliqueTopRight">
                <a:rot lat="0" lon="120000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66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24" name="Oval 58"/>
            <p:cNvSpPr>
              <a:spLocks noChangeArrowheads="1"/>
            </p:cNvSpPr>
            <p:nvPr/>
          </p:nvSpPr>
          <p:spPr bwMode="auto">
            <a:xfrm>
              <a:off x="1412" y="3087"/>
              <a:ext cx="171" cy="18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>
              <a:round/>
              <a:headEnd/>
              <a:tailEnd/>
            </a:ln>
            <a:scene3d>
              <a:camera prst="legacyObliqueTopRight">
                <a:rot lat="0" lon="12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6731" name="AutoShape 59"/>
            <p:cNvSpPr>
              <a:spLocks noChangeArrowheads="1"/>
            </p:cNvSpPr>
            <p:nvPr/>
          </p:nvSpPr>
          <p:spPr bwMode="auto">
            <a:xfrm>
              <a:off x="1831" y="2485"/>
              <a:ext cx="103" cy="25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126" name="AutoShape 60"/>
            <p:cNvSpPr>
              <a:spLocks noChangeArrowheads="1"/>
            </p:cNvSpPr>
            <p:nvPr/>
          </p:nvSpPr>
          <p:spPr bwMode="auto">
            <a:xfrm>
              <a:off x="1694" y="2485"/>
              <a:ext cx="240" cy="146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33" name="AutoShape 61"/>
            <p:cNvSpPr>
              <a:spLocks noChangeArrowheads="1"/>
            </p:cNvSpPr>
            <p:nvPr/>
          </p:nvSpPr>
          <p:spPr bwMode="auto">
            <a:xfrm>
              <a:off x="1899" y="3213"/>
              <a:ext cx="103" cy="254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128" name="AutoShape 62"/>
            <p:cNvSpPr>
              <a:spLocks noChangeArrowheads="1"/>
            </p:cNvSpPr>
            <p:nvPr/>
          </p:nvSpPr>
          <p:spPr bwMode="auto">
            <a:xfrm>
              <a:off x="1899" y="3322"/>
              <a:ext cx="240" cy="145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29" name="Line 63"/>
            <p:cNvSpPr>
              <a:spLocks noChangeShapeType="1"/>
            </p:cNvSpPr>
            <p:nvPr/>
          </p:nvSpPr>
          <p:spPr bwMode="auto">
            <a:xfrm flipV="1">
              <a:off x="1865" y="2122"/>
              <a:ext cx="0" cy="363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30" name="Line 64"/>
            <p:cNvSpPr>
              <a:spLocks noChangeShapeType="1"/>
            </p:cNvSpPr>
            <p:nvPr/>
          </p:nvSpPr>
          <p:spPr bwMode="auto">
            <a:xfrm flipV="1">
              <a:off x="1968" y="3467"/>
              <a:ext cx="0" cy="364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31" name="Oval 65"/>
            <p:cNvSpPr>
              <a:spLocks noChangeArrowheads="1"/>
            </p:cNvSpPr>
            <p:nvPr/>
          </p:nvSpPr>
          <p:spPr bwMode="auto">
            <a:xfrm>
              <a:off x="1250" y="2074"/>
              <a:ext cx="69" cy="7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32" name="Line 66"/>
            <p:cNvSpPr>
              <a:spLocks noChangeShapeType="1"/>
            </p:cNvSpPr>
            <p:nvPr/>
          </p:nvSpPr>
          <p:spPr bwMode="auto">
            <a:xfrm flipV="1">
              <a:off x="1419" y="3831"/>
              <a:ext cx="549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33" name="Line 67"/>
            <p:cNvSpPr>
              <a:spLocks noChangeShapeType="1"/>
            </p:cNvSpPr>
            <p:nvPr/>
          </p:nvSpPr>
          <p:spPr bwMode="auto">
            <a:xfrm flipV="1">
              <a:off x="1316" y="2122"/>
              <a:ext cx="549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34" name="Oval 68"/>
            <p:cNvSpPr>
              <a:spLocks noChangeArrowheads="1"/>
            </p:cNvSpPr>
            <p:nvPr/>
          </p:nvSpPr>
          <p:spPr bwMode="auto">
            <a:xfrm>
              <a:off x="1387" y="3767"/>
              <a:ext cx="69" cy="73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pPr algn="ctr"/>
              <a:endParaRPr lang="en-US" sz="3200" b="1"/>
            </a:p>
          </p:txBody>
        </p:sp>
        <p:sp>
          <p:nvSpPr>
            <p:cNvPr id="40135" name="Line 69"/>
            <p:cNvSpPr>
              <a:spLocks noChangeShapeType="1"/>
            </p:cNvSpPr>
            <p:nvPr/>
          </p:nvSpPr>
          <p:spPr bwMode="auto">
            <a:xfrm flipV="1">
              <a:off x="1920" y="273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6" name="Line 70"/>
            <p:cNvSpPr>
              <a:spLocks noChangeShapeType="1"/>
            </p:cNvSpPr>
            <p:nvPr/>
          </p:nvSpPr>
          <p:spPr bwMode="auto">
            <a:xfrm flipV="1">
              <a:off x="1948" y="2764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7" name="Line 71"/>
            <p:cNvSpPr>
              <a:spLocks noChangeShapeType="1"/>
            </p:cNvSpPr>
            <p:nvPr/>
          </p:nvSpPr>
          <p:spPr bwMode="auto">
            <a:xfrm flipV="1">
              <a:off x="1968" y="2802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8" name="Line 72"/>
            <p:cNvSpPr>
              <a:spLocks noChangeShapeType="1"/>
            </p:cNvSpPr>
            <p:nvPr/>
          </p:nvSpPr>
          <p:spPr bwMode="auto">
            <a:xfrm flipV="1">
              <a:off x="1978" y="2842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39" name="Line 73"/>
            <p:cNvSpPr>
              <a:spLocks noChangeShapeType="1"/>
            </p:cNvSpPr>
            <p:nvPr/>
          </p:nvSpPr>
          <p:spPr bwMode="auto">
            <a:xfrm flipV="1">
              <a:off x="1988" y="2870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0" name="Line 74"/>
            <p:cNvSpPr>
              <a:spLocks noChangeShapeType="1"/>
            </p:cNvSpPr>
            <p:nvPr/>
          </p:nvSpPr>
          <p:spPr bwMode="auto">
            <a:xfrm flipV="1">
              <a:off x="1988" y="2908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1" name="Line 75"/>
            <p:cNvSpPr>
              <a:spLocks noChangeShapeType="1"/>
            </p:cNvSpPr>
            <p:nvPr/>
          </p:nvSpPr>
          <p:spPr bwMode="auto">
            <a:xfrm flipV="1">
              <a:off x="1996" y="2948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2" name="Line 76"/>
            <p:cNvSpPr>
              <a:spLocks noChangeShapeType="1"/>
            </p:cNvSpPr>
            <p:nvPr/>
          </p:nvSpPr>
          <p:spPr bwMode="auto">
            <a:xfrm flipV="1">
              <a:off x="1988" y="299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3" name="Line 77"/>
            <p:cNvSpPr>
              <a:spLocks noChangeShapeType="1"/>
            </p:cNvSpPr>
            <p:nvPr/>
          </p:nvSpPr>
          <p:spPr bwMode="auto">
            <a:xfrm flipV="1">
              <a:off x="1968" y="3044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4" name="Line 78"/>
            <p:cNvSpPr>
              <a:spLocks noChangeShapeType="1"/>
            </p:cNvSpPr>
            <p:nvPr/>
          </p:nvSpPr>
          <p:spPr bwMode="auto">
            <a:xfrm flipV="1">
              <a:off x="1870" y="2716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145" name="Arc 79"/>
            <p:cNvSpPr>
              <a:spLocks/>
            </p:cNvSpPr>
            <p:nvPr/>
          </p:nvSpPr>
          <p:spPr bwMode="auto">
            <a:xfrm rot="3188324">
              <a:off x="2481" y="2397"/>
              <a:ext cx="553" cy="336"/>
            </a:xfrm>
            <a:custGeom>
              <a:avLst/>
              <a:gdLst>
                <a:gd name="T0" fmla="*/ 0 w 35533"/>
                <a:gd name="T1" fmla="*/ 104 h 21600"/>
                <a:gd name="T2" fmla="*/ 553 w 35533"/>
                <a:gd name="T3" fmla="*/ 206 h 21600"/>
                <a:gd name="T4" fmla="*/ 243 w 35533"/>
                <a:gd name="T5" fmla="*/ 336 h 21600"/>
                <a:gd name="T6" fmla="*/ 0 60000 65536"/>
                <a:gd name="T7" fmla="*/ 0 60000 65536"/>
                <a:gd name="T8" fmla="*/ 0 60000 65536"/>
                <a:gd name="T9" fmla="*/ 0 w 35533"/>
                <a:gd name="T10" fmla="*/ 0 h 21600"/>
                <a:gd name="T11" fmla="*/ 35533 w 3553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533" h="21600" fill="none" extrusionOk="0">
                  <a:moveTo>
                    <a:pt x="0" y="6679"/>
                  </a:moveTo>
                  <a:cubicBezTo>
                    <a:pt x="4075" y="2413"/>
                    <a:pt x="9719" y="-1"/>
                    <a:pt x="15619" y="0"/>
                  </a:cubicBezTo>
                  <a:cubicBezTo>
                    <a:pt x="24315" y="0"/>
                    <a:pt x="32164" y="5215"/>
                    <a:pt x="35533" y="13233"/>
                  </a:cubicBezTo>
                </a:path>
                <a:path w="35533" h="21600" stroke="0" extrusionOk="0">
                  <a:moveTo>
                    <a:pt x="0" y="6679"/>
                  </a:moveTo>
                  <a:cubicBezTo>
                    <a:pt x="4075" y="2413"/>
                    <a:pt x="9719" y="-1"/>
                    <a:pt x="15619" y="0"/>
                  </a:cubicBezTo>
                  <a:cubicBezTo>
                    <a:pt x="24315" y="0"/>
                    <a:pt x="32164" y="5215"/>
                    <a:pt x="35533" y="13233"/>
                  </a:cubicBezTo>
                  <a:lnTo>
                    <a:pt x="15619" y="21600"/>
                  </a:lnTo>
                  <a:close/>
                </a:path>
              </a:pathLst>
            </a:custGeom>
            <a:noFill/>
            <a:ln w="5715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1" name="Text Box 80"/>
          <p:cNvSpPr txBox="1">
            <a:spLocks noChangeArrowheads="1"/>
          </p:cNvSpPr>
          <p:nvPr/>
        </p:nvSpPr>
        <p:spPr bwMode="auto">
          <a:xfrm>
            <a:off x="2127250" y="2895600"/>
            <a:ext cx="38735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+</a:t>
            </a:r>
          </a:p>
        </p:txBody>
      </p:sp>
      <p:sp>
        <p:nvSpPr>
          <p:cNvPr id="39952" name="Text Box 81"/>
          <p:cNvSpPr txBox="1">
            <a:spLocks noChangeArrowheads="1"/>
          </p:cNvSpPr>
          <p:nvPr/>
        </p:nvSpPr>
        <p:spPr bwMode="auto">
          <a:xfrm>
            <a:off x="2439988" y="5562600"/>
            <a:ext cx="303212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</a:rPr>
              <a:t>-</a:t>
            </a:r>
          </a:p>
        </p:txBody>
      </p:sp>
      <p:sp>
        <p:nvSpPr>
          <p:cNvPr id="39953" name="Text Box 82"/>
          <p:cNvSpPr txBox="1">
            <a:spLocks noChangeArrowheads="1"/>
          </p:cNvSpPr>
          <p:nvPr/>
        </p:nvSpPr>
        <p:spPr bwMode="auto">
          <a:xfrm>
            <a:off x="3643313" y="1981200"/>
            <a:ext cx="10810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YOKE</a:t>
            </a:r>
          </a:p>
        </p:txBody>
      </p:sp>
      <p:sp>
        <p:nvSpPr>
          <p:cNvPr id="39954" name="Line 83"/>
          <p:cNvSpPr>
            <a:spLocks noChangeShapeType="1"/>
          </p:cNvSpPr>
          <p:nvPr/>
        </p:nvSpPr>
        <p:spPr bwMode="auto">
          <a:xfrm>
            <a:off x="4724400" y="2209800"/>
            <a:ext cx="1447800" cy="3048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Text Box 84"/>
          <p:cNvSpPr txBox="1">
            <a:spLocks noChangeArrowheads="1"/>
          </p:cNvSpPr>
          <p:nvPr/>
        </p:nvSpPr>
        <p:spPr bwMode="auto">
          <a:xfrm>
            <a:off x="1219200" y="2209800"/>
            <a:ext cx="1981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ARMATURE</a:t>
            </a:r>
          </a:p>
        </p:txBody>
      </p:sp>
      <p:sp>
        <p:nvSpPr>
          <p:cNvPr id="39956" name="Line 85"/>
          <p:cNvSpPr>
            <a:spLocks noChangeShapeType="1"/>
          </p:cNvSpPr>
          <p:nvPr/>
        </p:nvSpPr>
        <p:spPr bwMode="auto">
          <a:xfrm>
            <a:off x="3200400" y="2514600"/>
            <a:ext cx="1066800" cy="12192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Text Box 86"/>
          <p:cNvSpPr txBox="1">
            <a:spLocks noChangeArrowheads="1"/>
          </p:cNvSpPr>
          <p:nvPr/>
        </p:nvSpPr>
        <p:spPr bwMode="auto">
          <a:xfrm>
            <a:off x="3733800" y="5715000"/>
            <a:ext cx="2520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COMMUTATOR</a:t>
            </a:r>
          </a:p>
        </p:txBody>
      </p:sp>
      <p:sp>
        <p:nvSpPr>
          <p:cNvPr id="39958" name="Line 87"/>
          <p:cNvSpPr>
            <a:spLocks noChangeShapeType="1"/>
          </p:cNvSpPr>
          <p:nvPr/>
        </p:nvSpPr>
        <p:spPr bwMode="auto">
          <a:xfrm flipH="1" flipV="1">
            <a:off x="3810000" y="4495800"/>
            <a:ext cx="228600" cy="12192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Text Box 88"/>
          <p:cNvSpPr txBox="1">
            <a:spLocks noChangeArrowheads="1"/>
          </p:cNvSpPr>
          <p:nvPr/>
        </p:nvSpPr>
        <p:spPr bwMode="auto">
          <a:xfrm>
            <a:off x="1066800" y="3581400"/>
            <a:ext cx="1200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Times New Roman" pitchFamily="18" charset="0"/>
              </a:rPr>
              <a:t>SHAFT</a:t>
            </a:r>
          </a:p>
        </p:txBody>
      </p:sp>
      <p:sp>
        <p:nvSpPr>
          <p:cNvPr id="39960" name="Line 89"/>
          <p:cNvSpPr>
            <a:spLocks noChangeShapeType="1"/>
          </p:cNvSpPr>
          <p:nvPr/>
        </p:nvSpPr>
        <p:spPr bwMode="auto">
          <a:xfrm>
            <a:off x="2209800" y="3810000"/>
            <a:ext cx="990600" cy="83820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1" name="Text Box 90"/>
          <p:cNvSpPr txBox="1">
            <a:spLocks noChangeArrowheads="1"/>
          </p:cNvSpPr>
          <p:nvPr/>
        </p:nvSpPr>
        <p:spPr bwMode="auto">
          <a:xfrm>
            <a:off x="990600" y="5105400"/>
            <a:ext cx="12350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Times New Roman" pitchFamily="18" charset="0"/>
              </a:rPr>
              <a:t>BRUSH</a:t>
            </a:r>
          </a:p>
        </p:txBody>
      </p:sp>
      <p:sp>
        <p:nvSpPr>
          <p:cNvPr id="39962" name="Line 91"/>
          <p:cNvSpPr>
            <a:spLocks noChangeShapeType="1"/>
          </p:cNvSpPr>
          <p:nvPr/>
        </p:nvSpPr>
        <p:spPr bwMode="auto">
          <a:xfrm flipV="1">
            <a:off x="2209800" y="5181600"/>
            <a:ext cx="1371600" cy="152400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3657600" y="2819400"/>
            <a:ext cx="1844675" cy="708025"/>
            <a:chOff x="757" y="1153"/>
            <a:chExt cx="1402" cy="590"/>
          </a:xfrm>
        </p:grpSpPr>
        <p:sp>
          <p:nvSpPr>
            <p:cNvPr id="156765" name="AutoShape 93"/>
            <p:cNvSpPr>
              <a:spLocks noChangeArrowheads="1"/>
            </p:cNvSpPr>
            <p:nvPr/>
          </p:nvSpPr>
          <p:spPr bwMode="auto">
            <a:xfrm rot="289135" flipV="1">
              <a:off x="1170" y="1336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66" name="AutoShape 94"/>
            <p:cNvSpPr>
              <a:spLocks noChangeArrowheads="1"/>
            </p:cNvSpPr>
            <p:nvPr/>
          </p:nvSpPr>
          <p:spPr bwMode="auto">
            <a:xfrm rot="289135" flipV="1">
              <a:off x="1152" y="1343"/>
              <a:ext cx="989" cy="180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67" name="AutoShape 95"/>
            <p:cNvSpPr>
              <a:spLocks noChangeArrowheads="1"/>
            </p:cNvSpPr>
            <p:nvPr/>
          </p:nvSpPr>
          <p:spPr bwMode="auto">
            <a:xfrm rot="289135" flipV="1">
              <a:off x="1133" y="1349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68" name="AutoShape 96"/>
            <p:cNvSpPr>
              <a:spLocks noChangeArrowheads="1"/>
            </p:cNvSpPr>
            <p:nvPr/>
          </p:nvSpPr>
          <p:spPr bwMode="auto">
            <a:xfrm rot="289135" flipV="1">
              <a:off x="1117" y="1355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69" name="AutoShape 97"/>
            <p:cNvSpPr>
              <a:spLocks noChangeArrowheads="1"/>
            </p:cNvSpPr>
            <p:nvPr/>
          </p:nvSpPr>
          <p:spPr bwMode="auto">
            <a:xfrm rot="289135" flipV="1">
              <a:off x="1098" y="1363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0" name="AutoShape 98"/>
            <p:cNvSpPr>
              <a:spLocks noChangeArrowheads="1"/>
            </p:cNvSpPr>
            <p:nvPr/>
          </p:nvSpPr>
          <p:spPr bwMode="auto">
            <a:xfrm rot="289135" flipV="1">
              <a:off x="1080" y="1369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1" name="AutoShape 99"/>
            <p:cNvSpPr>
              <a:spLocks noChangeArrowheads="1"/>
            </p:cNvSpPr>
            <p:nvPr/>
          </p:nvSpPr>
          <p:spPr bwMode="auto">
            <a:xfrm rot="289135" flipV="1">
              <a:off x="1062" y="1377"/>
              <a:ext cx="988" cy="180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2" name="AutoShape 100"/>
            <p:cNvSpPr>
              <a:spLocks noChangeArrowheads="1"/>
            </p:cNvSpPr>
            <p:nvPr/>
          </p:nvSpPr>
          <p:spPr bwMode="auto">
            <a:xfrm rot="289135" flipV="1">
              <a:off x="1044" y="1382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3" name="AutoShape 101"/>
            <p:cNvSpPr>
              <a:spLocks noChangeArrowheads="1"/>
            </p:cNvSpPr>
            <p:nvPr/>
          </p:nvSpPr>
          <p:spPr bwMode="auto">
            <a:xfrm rot="289135" flipV="1">
              <a:off x="1026" y="1388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4" name="AutoShape 102"/>
            <p:cNvSpPr>
              <a:spLocks noChangeArrowheads="1"/>
            </p:cNvSpPr>
            <p:nvPr/>
          </p:nvSpPr>
          <p:spPr bwMode="auto">
            <a:xfrm rot="289135" flipV="1">
              <a:off x="1008" y="1395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5" name="AutoShape 103"/>
            <p:cNvSpPr>
              <a:spLocks noChangeArrowheads="1"/>
            </p:cNvSpPr>
            <p:nvPr/>
          </p:nvSpPr>
          <p:spPr bwMode="auto">
            <a:xfrm rot="289135" flipV="1">
              <a:off x="991" y="1402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6" name="AutoShape 104"/>
            <p:cNvSpPr>
              <a:spLocks noChangeArrowheads="1"/>
            </p:cNvSpPr>
            <p:nvPr/>
          </p:nvSpPr>
          <p:spPr bwMode="auto">
            <a:xfrm rot="289135" flipV="1">
              <a:off x="972" y="1408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7" name="AutoShape 105"/>
            <p:cNvSpPr>
              <a:spLocks noChangeArrowheads="1"/>
            </p:cNvSpPr>
            <p:nvPr/>
          </p:nvSpPr>
          <p:spPr bwMode="auto">
            <a:xfrm rot="289135" flipV="1">
              <a:off x="954" y="1415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8" name="AutoShape 106"/>
            <p:cNvSpPr>
              <a:spLocks noChangeArrowheads="1"/>
            </p:cNvSpPr>
            <p:nvPr/>
          </p:nvSpPr>
          <p:spPr bwMode="auto">
            <a:xfrm rot="289135" flipV="1">
              <a:off x="937" y="1422"/>
              <a:ext cx="988" cy="180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79" name="AutoShape 107"/>
            <p:cNvSpPr>
              <a:spLocks noChangeArrowheads="1"/>
            </p:cNvSpPr>
            <p:nvPr/>
          </p:nvSpPr>
          <p:spPr bwMode="auto">
            <a:xfrm rot="289135" flipV="1">
              <a:off x="917" y="1428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0" name="AutoShape 108"/>
            <p:cNvSpPr>
              <a:spLocks noChangeArrowheads="1"/>
            </p:cNvSpPr>
            <p:nvPr/>
          </p:nvSpPr>
          <p:spPr bwMode="auto">
            <a:xfrm rot="289135" flipV="1">
              <a:off x="901" y="1433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1" name="AutoShape 109"/>
            <p:cNvSpPr>
              <a:spLocks noChangeArrowheads="1"/>
            </p:cNvSpPr>
            <p:nvPr/>
          </p:nvSpPr>
          <p:spPr bwMode="auto">
            <a:xfrm rot="289135" flipV="1">
              <a:off x="882" y="1441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2" name="AutoShape 110"/>
            <p:cNvSpPr>
              <a:spLocks noChangeArrowheads="1"/>
            </p:cNvSpPr>
            <p:nvPr/>
          </p:nvSpPr>
          <p:spPr bwMode="auto">
            <a:xfrm rot="289135" flipV="1">
              <a:off x="864" y="1447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3" name="AutoShape 111"/>
            <p:cNvSpPr>
              <a:spLocks noChangeArrowheads="1"/>
            </p:cNvSpPr>
            <p:nvPr/>
          </p:nvSpPr>
          <p:spPr bwMode="auto">
            <a:xfrm rot="289135" flipV="1">
              <a:off x="847" y="1455"/>
              <a:ext cx="988" cy="180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4" name="AutoShape 112"/>
            <p:cNvSpPr>
              <a:spLocks noChangeArrowheads="1"/>
            </p:cNvSpPr>
            <p:nvPr/>
          </p:nvSpPr>
          <p:spPr bwMode="auto">
            <a:xfrm rot="289135" flipV="1">
              <a:off x="828" y="1460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5" name="AutoShape 113"/>
            <p:cNvSpPr>
              <a:spLocks noChangeArrowheads="1"/>
            </p:cNvSpPr>
            <p:nvPr/>
          </p:nvSpPr>
          <p:spPr bwMode="auto">
            <a:xfrm rot="289135" flipV="1">
              <a:off x="811" y="1467"/>
              <a:ext cx="988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6" name="AutoShape 114"/>
            <p:cNvSpPr>
              <a:spLocks noChangeArrowheads="1"/>
            </p:cNvSpPr>
            <p:nvPr/>
          </p:nvSpPr>
          <p:spPr bwMode="auto">
            <a:xfrm rot="289135" flipV="1">
              <a:off x="793" y="1473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787" name="AutoShape 115"/>
            <p:cNvSpPr>
              <a:spLocks noChangeArrowheads="1"/>
            </p:cNvSpPr>
            <p:nvPr/>
          </p:nvSpPr>
          <p:spPr bwMode="auto">
            <a:xfrm rot="289135" flipV="1">
              <a:off x="781" y="1480"/>
              <a:ext cx="989" cy="181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057" name="Line 116"/>
            <p:cNvSpPr>
              <a:spLocks noChangeShapeType="1"/>
            </p:cNvSpPr>
            <p:nvPr/>
          </p:nvSpPr>
          <p:spPr bwMode="auto">
            <a:xfrm rot="289135" flipV="1">
              <a:off x="1531" y="1186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8" name="AutoShape 117"/>
            <p:cNvSpPr>
              <a:spLocks noChangeArrowheads="1"/>
            </p:cNvSpPr>
            <p:nvPr/>
          </p:nvSpPr>
          <p:spPr bwMode="auto">
            <a:xfrm rot="289135">
              <a:off x="997" y="1320"/>
              <a:ext cx="936" cy="184"/>
            </a:xfrm>
            <a:prstGeom prst="parallelogram">
              <a:avLst>
                <a:gd name="adj" fmla="val 21669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9" name="AutoShape 118"/>
            <p:cNvSpPr>
              <a:spLocks noChangeArrowheads="1"/>
            </p:cNvSpPr>
            <p:nvPr/>
          </p:nvSpPr>
          <p:spPr bwMode="auto">
            <a:xfrm rot="289135">
              <a:off x="1086" y="1290"/>
              <a:ext cx="434" cy="1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0" name="AutoShape 119"/>
            <p:cNvSpPr>
              <a:spLocks noChangeArrowheads="1"/>
            </p:cNvSpPr>
            <p:nvPr/>
          </p:nvSpPr>
          <p:spPr bwMode="auto">
            <a:xfrm rot="289135">
              <a:off x="1029" y="1153"/>
              <a:ext cx="919" cy="160"/>
            </a:xfrm>
            <a:prstGeom prst="parallelogram">
              <a:avLst>
                <a:gd name="adj" fmla="val 245652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1" name="Line 120"/>
            <p:cNvSpPr>
              <a:spLocks noChangeShapeType="1"/>
            </p:cNvSpPr>
            <p:nvPr/>
          </p:nvSpPr>
          <p:spPr bwMode="auto">
            <a:xfrm rot="289135">
              <a:off x="1091" y="1314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2" name="Line 121"/>
            <p:cNvSpPr>
              <a:spLocks noChangeShapeType="1"/>
            </p:cNvSpPr>
            <p:nvPr/>
          </p:nvSpPr>
          <p:spPr bwMode="auto">
            <a:xfrm rot="289135">
              <a:off x="1092" y="1306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3" name="Line 122"/>
            <p:cNvSpPr>
              <a:spLocks noChangeShapeType="1"/>
            </p:cNvSpPr>
            <p:nvPr/>
          </p:nvSpPr>
          <p:spPr bwMode="auto">
            <a:xfrm rot="289135">
              <a:off x="1090" y="1330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4" name="Line 123"/>
            <p:cNvSpPr>
              <a:spLocks noChangeShapeType="1"/>
            </p:cNvSpPr>
            <p:nvPr/>
          </p:nvSpPr>
          <p:spPr bwMode="auto">
            <a:xfrm rot="289135">
              <a:off x="1090" y="1325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5" name="Line 124"/>
            <p:cNvSpPr>
              <a:spLocks noChangeShapeType="1"/>
            </p:cNvSpPr>
            <p:nvPr/>
          </p:nvSpPr>
          <p:spPr bwMode="auto">
            <a:xfrm rot="289135">
              <a:off x="1089" y="1339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6" name="Line 125"/>
            <p:cNvSpPr>
              <a:spLocks noChangeShapeType="1"/>
            </p:cNvSpPr>
            <p:nvPr/>
          </p:nvSpPr>
          <p:spPr bwMode="auto">
            <a:xfrm rot="289135">
              <a:off x="1088" y="1351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7" name="Line 126"/>
            <p:cNvSpPr>
              <a:spLocks noChangeShapeType="1"/>
            </p:cNvSpPr>
            <p:nvPr/>
          </p:nvSpPr>
          <p:spPr bwMode="auto">
            <a:xfrm rot="289135">
              <a:off x="1087" y="1363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8" name="Line 127"/>
            <p:cNvSpPr>
              <a:spLocks noChangeShapeType="1"/>
            </p:cNvSpPr>
            <p:nvPr/>
          </p:nvSpPr>
          <p:spPr bwMode="auto">
            <a:xfrm rot="289135">
              <a:off x="1086" y="1375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69" name="Line 128"/>
            <p:cNvSpPr>
              <a:spLocks noChangeShapeType="1"/>
            </p:cNvSpPr>
            <p:nvPr/>
          </p:nvSpPr>
          <p:spPr bwMode="auto">
            <a:xfrm rot="289135">
              <a:off x="1085" y="1387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0" name="Line 129"/>
            <p:cNvSpPr>
              <a:spLocks noChangeShapeType="1"/>
            </p:cNvSpPr>
            <p:nvPr/>
          </p:nvSpPr>
          <p:spPr bwMode="auto">
            <a:xfrm rot="289135">
              <a:off x="1084" y="1400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1" name="Line 130"/>
            <p:cNvSpPr>
              <a:spLocks noChangeShapeType="1"/>
            </p:cNvSpPr>
            <p:nvPr/>
          </p:nvSpPr>
          <p:spPr bwMode="auto">
            <a:xfrm rot="289135">
              <a:off x="1083" y="1413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2" name="Line 131"/>
            <p:cNvSpPr>
              <a:spLocks noChangeShapeType="1"/>
            </p:cNvSpPr>
            <p:nvPr/>
          </p:nvSpPr>
          <p:spPr bwMode="auto">
            <a:xfrm rot="289135">
              <a:off x="1082" y="1423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3" name="Line 132"/>
            <p:cNvSpPr>
              <a:spLocks noChangeShapeType="1"/>
            </p:cNvSpPr>
            <p:nvPr/>
          </p:nvSpPr>
          <p:spPr bwMode="auto">
            <a:xfrm rot="289135">
              <a:off x="1081" y="1437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4" name="Line 133"/>
            <p:cNvSpPr>
              <a:spLocks noChangeShapeType="1"/>
            </p:cNvSpPr>
            <p:nvPr/>
          </p:nvSpPr>
          <p:spPr bwMode="auto">
            <a:xfrm rot="289135">
              <a:off x="1080" y="1450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5" name="Line 134"/>
            <p:cNvSpPr>
              <a:spLocks noChangeShapeType="1"/>
            </p:cNvSpPr>
            <p:nvPr/>
          </p:nvSpPr>
          <p:spPr bwMode="auto">
            <a:xfrm rot="289135">
              <a:off x="1079" y="1460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6" name="Line 135"/>
            <p:cNvSpPr>
              <a:spLocks noChangeShapeType="1"/>
            </p:cNvSpPr>
            <p:nvPr/>
          </p:nvSpPr>
          <p:spPr bwMode="auto">
            <a:xfrm rot="289135">
              <a:off x="1078" y="1471"/>
              <a:ext cx="434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7" name="Line 136"/>
            <p:cNvSpPr>
              <a:spLocks noChangeShapeType="1"/>
            </p:cNvSpPr>
            <p:nvPr/>
          </p:nvSpPr>
          <p:spPr bwMode="auto">
            <a:xfrm rot="289135" flipV="1">
              <a:off x="1518" y="1337"/>
              <a:ext cx="295" cy="14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8" name="Line 137"/>
            <p:cNvSpPr>
              <a:spLocks noChangeShapeType="1"/>
            </p:cNvSpPr>
            <p:nvPr/>
          </p:nvSpPr>
          <p:spPr bwMode="auto">
            <a:xfrm rot="289135" flipV="1">
              <a:off x="1501" y="1337"/>
              <a:ext cx="329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79" name="Line 138"/>
            <p:cNvSpPr>
              <a:spLocks noChangeShapeType="1"/>
            </p:cNvSpPr>
            <p:nvPr/>
          </p:nvSpPr>
          <p:spPr bwMode="auto">
            <a:xfrm rot="289135" flipV="1">
              <a:off x="1519" y="1329"/>
              <a:ext cx="295" cy="136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0" name="Line 139"/>
            <p:cNvSpPr>
              <a:spLocks noChangeShapeType="1"/>
            </p:cNvSpPr>
            <p:nvPr/>
          </p:nvSpPr>
          <p:spPr bwMode="auto">
            <a:xfrm rot="289135" flipV="1">
              <a:off x="1509" y="1307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1" name="Line 140"/>
            <p:cNvSpPr>
              <a:spLocks noChangeShapeType="1"/>
            </p:cNvSpPr>
            <p:nvPr/>
          </p:nvSpPr>
          <p:spPr bwMode="auto">
            <a:xfrm rot="289135" flipV="1">
              <a:off x="1522" y="1290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2" name="Line 141"/>
            <p:cNvSpPr>
              <a:spLocks noChangeShapeType="1"/>
            </p:cNvSpPr>
            <p:nvPr/>
          </p:nvSpPr>
          <p:spPr bwMode="auto">
            <a:xfrm rot="289135" flipV="1">
              <a:off x="1523" y="1276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3" name="Line 142"/>
            <p:cNvSpPr>
              <a:spLocks noChangeShapeType="1"/>
            </p:cNvSpPr>
            <p:nvPr/>
          </p:nvSpPr>
          <p:spPr bwMode="auto">
            <a:xfrm rot="289135" flipV="1">
              <a:off x="1524" y="1260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4" name="Line 143"/>
            <p:cNvSpPr>
              <a:spLocks noChangeShapeType="1"/>
            </p:cNvSpPr>
            <p:nvPr/>
          </p:nvSpPr>
          <p:spPr bwMode="auto">
            <a:xfrm rot="289135" flipV="1">
              <a:off x="1526" y="1247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5" name="Line 144"/>
            <p:cNvSpPr>
              <a:spLocks noChangeShapeType="1"/>
            </p:cNvSpPr>
            <p:nvPr/>
          </p:nvSpPr>
          <p:spPr bwMode="auto">
            <a:xfrm rot="289135" flipV="1">
              <a:off x="1527" y="1231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6" name="Line 145"/>
            <p:cNvSpPr>
              <a:spLocks noChangeShapeType="1"/>
            </p:cNvSpPr>
            <p:nvPr/>
          </p:nvSpPr>
          <p:spPr bwMode="auto">
            <a:xfrm rot="289135" flipV="1">
              <a:off x="1528" y="1218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7" name="Line 146"/>
            <p:cNvSpPr>
              <a:spLocks noChangeShapeType="1"/>
            </p:cNvSpPr>
            <p:nvPr/>
          </p:nvSpPr>
          <p:spPr bwMode="auto">
            <a:xfrm rot="289135" flipV="1">
              <a:off x="1529" y="1203"/>
              <a:ext cx="330" cy="152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8" name="Line 147"/>
            <p:cNvSpPr>
              <a:spLocks noChangeShapeType="1"/>
            </p:cNvSpPr>
            <p:nvPr/>
          </p:nvSpPr>
          <p:spPr bwMode="auto">
            <a:xfrm rot="289135" flipV="1">
              <a:off x="1500" y="1336"/>
              <a:ext cx="312" cy="168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89" name="Line 148"/>
            <p:cNvSpPr>
              <a:spLocks noChangeShapeType="1"/>
            </p:cNvSpPr>
            <p:nvPr/>
          </p:nvSpPr>
          <p:spPr bwMode="auto">
            <a:xfrm rot="289135" flipV="1">
              <a:off x="1490" y="1343"/>
              <a:ext cx="322" cy="16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0" name="Line 149"/>
            <p:cNvSpPr>
              <a:spLocks noChangeShapeType="1"/>
            </p:cNvSpPr>
            <p:nvPr/>
          </p:nvSpPr>
          <p:spPr bwMode="auto">
            <a:xfrm rot="289135" flipH="1">
              <a:off x="1530" y="1207"/>
              <a:ext cx="330" cy="136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1" name="Rectangle 150"/>
            <p:cNvSpPr>
              <a:spLocks noChangeArrowheads="1"/>
            </p:cNvSpPr>
            <p:nvPr/>
          </p:nvSpPr>
          <p:spPr bwMode="auto">
            <a:xfrm rot="289135">
              <a:off x="1824" y="1236"/>
              <a:ext cx="156" cy="112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23" name="AutoShape 151"/>
            <p:cNvSpPr>
              <a:spLocks noChangeArrowheads="1"/>
            </p:cNvSpPr>
            <p:nvPr/>
          </p:nvSpPr>
          <p:spPr bwMode="auto">
            <a:xfrm rot="289135" flipV="1">
              <a:off x="757" y="1488"/>
              <a:ext cx="989" cy="18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093" name="Arc 152"/>
            <p:cNvSpPr>
              <a:spLocks/>
            </p:cNvSpPr>
            <p:nvPr/>
          </p:nvSpPr>
          <p:spPr bwMode="auto">
            <a:xfrm rot="289135">
              <a:off x="801" y="1591"/>
              <a:ext cx="832" cy="152"/>
            </a:xfrm>
            <a:custGeom>
              <a:avLst/>
              <a:gdLst>
                <a:gd name="T0" fmla="*/ 0 w 38600"/>
                <a:gd name="T1" fmla="*/ 84 h 21600"/>
                <a:gd name="T2" fmla="*/ 832 w 38600"/>
                <a:gd name="T3" fmla="*/ 84 h 21600"/>
                <a:gd name="T4" fmla="*/ 416 w 38600"/>
                <a:gd name="T5" fmla="*/ 152 h 21600"/>
                <a:gd name="T6" fmla="*/ 0 60000 65536"/>
                <a:gd name="T7" fmla="*/ 0 60000 65536"/>
                <a:gd name="T8" fmla="*/ 0 60000 65536"/>
                <a:gd name="T9" fmla="*/ 0 w 38600"/>
                <a:gd name="T10" fmla="*/ 0 h 21600"/>
                <a:gd name="T11" fmla="*/ 38600 w 38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600" h="21600" fill="none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</a:path>
                <a:path w="38600" h="21600" stroke="0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  <a:lnTo>
                    <a:pt x="19304" y="2160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4" name="Line 153"/>
            <p:cNvSpPr>
              <a:spLocks noChangeShapeType="1"/>
            </p:cNvSpPr>
            <p:nvPr/>
          </p:nvSpPr>
          <p:spPr bwMode="auto">
            <a:xfrm rot="289135" flipH="1">
              <a:off x="1551" y="1344"/>
              <a:ext cx="41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5" name="AutoShape 154" descr="Dark horizontal"/>
            <p:cNvSpPr>
              <a:spLocks noChangeArrowheads="1"/>
            </p:cNvSpPr>
            <p:nvPr/>
          </p:nvSpPr>
          <p:spPr bwMode="auto">
            <a:xfrm rot="289135">
              <a:off x="1185" y="1183"/>
              <a:ext cx="555" cy="104"/>
            </a:xfrm>
            <a:prstGeom prst="parallelogram">
              <a:avLst>
                <a:gd name="adj" fmla="val 228236"/>
              </a:avLst>
            </a:prstGeom>
            <a:pattFill prst="dkHorz">
              <a:fgClr>
                <a:schemeClr val="tx1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6" name="Oval 155"/>
            <p:cNvSpPr>
              <a:spLocks noChangeArrowheads="1"/>
            </p:cNvSpPr>
            <p:nvPr/>
          </p:nvSpPr>
          <p:spPr bwMode="auto">
            <a:xfrm rot="289135">
              <a:off x="989" y="1489"/>
              <a:ext cx="34" cy="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7" name="Oval 156"/>
            <p:cNvSpPr>
              <a:spLocks noChangeArrowheads="1"/>
            </p:cNvSpPr>
            <p:nvPr/>
          </p:nvSpPr>
          <p:spPr bwMode="auto">
            <a:xfrm rot="289135">
              <a:off x="1471" y="1538"/>
              <a:ext cx="35" cy="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8" name="Oval 157"/>
            <p:cNvSpPr>
              <a:spLocks noChangeArrowheads="1"/>
            </p:cNvSpPr>
            <p:nvPr/>
          </p:nvSpPr>
          <p:spPr bwMode="auto">
            <a:xfrm rot="289135">
              <a:off x="1634" y="1672"/>
              <a:ext cx="35" cy="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99" name="Oval 158"/>
            <p:cNvSpPr>
              <a:spLocks noChangeArrowheads="1"/>
            </p:cNvSpPr>
            <p:nvPr/>
          </p:nvSpPr>
          <p:spPr bwMode="auto">
            <a:xfrm rot="289135">
              <a:off x="823" y="1588"/>
              <a:ext cx="35" cy="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59"/>
          <p:cNvGrpSpPr>
            <a:grpSpLocks/>
          </p:cNvGrpSpPr>
          <p:nvPr/>
        </p:nvGrpSpPr>
        <p:grpSpPr bwMode="auto">
          <a:xfrm>
            <a:off x="4419600" y="4267200"/>
            <a:ext cx="1371600" cy="1676400"/>
            <a:chOff x="674" y="845"/>
            <a:chExt cx="1038" cy="1218"/>
          </a:xfrm>
        </p:grpSpPr>
        <p:sp>
          <p:nvSpPr>
            <p:cNvPr id="156832" name="AutoShape 160"/>
            <p:cNvSpPr>
              <a:spLocks noChangeArrowheads="1"/>
            </p:cNvSpPr>
            <p:nvPr/>
          </p:nvSpPr>
          <p:spPr bwMode="auto">
            <a:xfrm rot="-2985778">
              <a:off x="563" y="1399"/>
              <a:ext cx="988" cy="185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833" name="AutoShape 161"/>
            <p:cNvSpPr>
              <a:spLocks noChangeArrowheads="1"/>
            </p:cNvSpPr>
            <p:nvPr/>
          </p:nvSpPr>
          <p:spPr bwMode="auto">
            <a:xfrm rot="-2985778">
              <a:off x="546" y="1406"/>
              <a:ext cx="988" cy="185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834" name="AutoShape 162"/>
            <p:cNvSpPr>
              <a:spLocks noChangeArrowheads="1"/>
            </p:cNvSpPr>
            <p:nvPr/>
          </p:nvSpPr>
          <p:spPr bwMode="auto">
            <a:xfrm rot="-2985778">
              <a:off x="529" y="1414"/>
              <a:ext cx="988" cy="185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835" name="AutoShape 163"/>
            <p:cNvSpPr>
              <a:spLocks noChangeArrowheads="1"/>
            </p:cNvSpPr>
            <p:nvPr/>
          </p:nvSpPr>
          <p:spPr bwMode="auto">
            <a:xfrm rot="-2985778">
              <a:off x="514" y="1417"/>
              <a:ext cx="990" cy="185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71" name="AutoShape 164"/>
            <p:cNvSpPr>
              <a:spLocks noChangeArrowheads="1"/>
            </p:cNvSpPr>
            <p:nvPr/>
          </p:nvSpPr>
          <p:spPr bwMode="auto">
            <a:xfrm rot="18614222" flipV="1">
              <a:off x="946" y="1522"/>
              <a:ext cx="919" cy="163"/>
            </a:xfrm>
            <a:prstGeom prst="parallelogram">
              <a:avLst>
                <a:gd name="adj" fmla="val 241130"/>
              </a:avLst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837" name="AutoShape 165"/>
            <p:cNvSpPr>
              <a:spLocks noChangeArrowheads="1"/>
            </p:cNvSpPr>
            <p:nvPr/>
          </p:nvSpPr>
          <p:spPr bwMode="auto">
            <a:xfrm rot="-2985778">
              <a:off x="492" y="1427"/>
              <a:ext cx="988" cy="186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166"/>
            <p:cNvGrpSpPr>
              <a:grpSpLocks/>
            </p:cNvGrpSpPr>
            <p:nvPr/>
          </p:nvGrpSpPr>
          <p:grpSpPr bwMode="auto">
            <a:xfrm>
              <a:off x="674" y="845"/>
              <a:ext cx="1038" cy="1132"/>
              <a:chOff x="674" y="845"/>
              <a:chExt cx="1038" cy="1132"/>
            </a:xfrm>
          </p:grpSpPr>
          <p:sp>
            <p:nvSpPr>
              <p:cNvPr id="156839" name="AutoShape 167"/>
              <p:cNvSpPr>
                <a:spLocks noChangeArrowheads="1"/>
              </p:cNvSpPr>
              <p:nvPr/>
            </p:nvSpPr>
            <p:spPr bwMode="auto">
              <a:xfrm rot="-2985778">
                <a:off x="895" y="1247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0" name="AutoShape 168"/>
              <p:cNvSpPr>
                <a:spLocks noChangeArrowheads="1"/>
              </p:cNvSpPr>
              <p:nvPr/>
            </p:nvSpPr>
            <p:spPr bwMode="auto">
              <a:xfrm rot="-2985778">
                <a:off x="878" y="1255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1" name="AutoShape 169"/>
              <p:cNvSpPr>
                <a:spLocks noChangeArrowheads="1"/>
              </p:cNvSpPr>
              <p:nvPr/>
            </p:nvSpPr>
            <p:spPr bwMode="auto">
              <a:xfrm rot="-2985778">
                <a:off x="860" y="1263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2" name="AutoShape 170"/>
              <p:cNvSpPr>
                <a:spLocks noChangeArrowheads="1"/>
              </p:cNvSpPr>
              <p:nvPr/>
            </p:nvSpPr>
            <p:spPr bwMode="auto">
              <a:xfrm rot="-2985778">
                <a:off x="842" y="1271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3" name="AutoShape 171"/>
              <p:cNvSpPr>
                <a:spLocks noChangeArrowheads="1"/>
              </p:cNvSpPr>
              <p:nvPr/>
            </p:nvSpPr>
            <p:spPr bwMode="auto">
              <a:xfrm rot="-2985778">
                <a:off x="825" y="1279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4" name="AutoShape 172"/>
              <p:cNvSpPr>
                <a:spLocks noChangeArrowheads="1"/>
              </p:cNvSpPr>
              <p:nvPr/>
            </p:nvSpPr>
            <p:spPr bwMode="auto">
              <a:xfrm rot="-2985778">
                <a:off x="807" y="1286"/>
                <a:ext cx="988" cy="186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5" name="AutoShape 173"/>
              <p:cNvSpPr>
                <a:spLocks noChangeArrowheads="1"/>
              </p:cNvSpPr>
              <p:nvPr/>
            </p:nvSpPr>
            <p:spPr bwMode="auto">
              <a:xfrm rot="-2985778">
                <a:off x="790" y="1295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6" name="AutoShape 174"/>
              <p:cNvSpPr>
                <a:spLocks noChangeArrowheads="1"/>
              </p:cNvSpPr>
              <p:nvPr/>
            </p:nvSpPr>
            <p:spPr bwMode="auto">
              <a:xfrm rot="-2985778">
                <a:off x="773" y="1302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7" name="AutoShape 175"/>
              <p:cNvSpPr>
                <a:spLocks noChangeArrowheads="1"/>
              </p:cNvSpPr>
              <p:nvPr/>
            </p:nvSpPr>
            <p:spPr bwMode="auto">
              <a:xfrm rot="-2985778">
                <a:off x="755" y="1311"/>
                <a:ext cx="990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8" name="AutoShape 176"/>
              <p:cNvSpPr>
                <a:spLocks noChangeArrowheads="1"/>
              </p:cNvSpPr>
              <p:nvPr/>
            </p:nvSpPr>
            <p:spPr bwMode="auto">
              <a:xfrm rot="-2985778">
                <a:off x="738" y="1318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49" name="AutoShape 177"/>
              <p:cNvSpPr>
                <a:spLocks noChangeArrowheads="1"/>
              </p:cNvSpPr>
              <p:nvPr/>
            </p:nvSpPr>
            <p:spPr bwMode="auto">
              <a:xfrm rot="-2985778">
                <a:off x="722" y="1326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0" name="AutoShape 178"/>
              <p:cNvSpPr>
                <a:spLocks noChangeArrowheads="1"/>
              </p:cNvSpPr>
              <p:nvPr/>
            </p:nvSpPr>
            <p:spPr bwMode="auto">
              <a:xfrm rot="-2985778">
                <a:off x="702" y="1333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1" name="AutoShape 179"/>
              <p:cNvSpPr>
                <a:spLocks noChangeArrowheads="1"/>
              </p:cNvSpPr>
              <p:nvPr/>
            </p:nvSpPr>
            <p:spPr bwMode="auto">
              <a:xfrm rot="-2985778">
                <a:off x="686" y="1341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2" name="AutoShape 180"/>
              <p:cNvSpPr>
                <a:spLocks noChangeArrowheads="1"/>
              </p:cNvSpPr>
              <p:nvPr/>
            </p:nvSpPr>
            <p:spPr bwMode="auto">
              <a:xfrm rot="-2985778">
                <a:off x="668" y="1351"/>
                <a:ext cx="987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3" name="AutoShape 181"/>
              <p:cNvSpPr>
                <a:spLocks noChangeArrowheads="1"/>
              </p:cNvSpPr>
              <p:nvPr/>
            </p:nvSpPr>
            <p:spPr bwMode="auto">
              <a:xfrm rot="-2985778">
                <a:off x="651" y="1359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4" name="AutoShape 182"/>
              <p:cNvSpPr>
                <a:spLocks noChangeArrowheads="1"/>
              </p:cNvSpPr>
              <p:nvPr/>
            </p:nvSpPr>
            <p:spPr bwMode="auto">
              <a:xfrm rot="-2985778">
                <a:off x="633" y="1367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5" name="AutoShape 183"/>
              <p:cNvSpPr>
                <a:spLocks noChangeArrowheads="1"/>
              </p:cNvSpPr>
              <p:nvPr/>
            </p:nvSpPr>
            <p:spPr bwMode="auto">
              <a:xfrm rot="-2985778">
                <a:off x="616" y="1375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6" name="AutoShape 184"/>
              <p:cNvSpPr>
                <a:spLocks noChangeArrowheads="1"/>
              </p:cNvSpPr>
              <p:nvPr/>
            </p:nvSpPr>
            <p:spPr bwMode="auto">
              <a:xfrm rot="-2985778">
                <a:off x="598" y="1382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857" name="AutoShape 185"/>
              <p:cNvSpPr>
                <a:spLocks noChangeArrowheads="1"/>
              </p:cNvSpPr>
              <p:nvPr/>
            </p:nvSpPr>
            <p:spPr bwMode="auto">
              <a:xfrm rot="-2985778">
                <a:off x="581" y="1390"/>
                <a:ext cx="988" cy="185"/>
              </a:xfrm>
              <a:prstGeom prst="flowChartManualOperation">
                <a:avLst/>
              </a:prstGeom>
              <a:gradFill rotWithShape="0">
                <a:gsLst>
                  <a:gs pos="0">
                    <a:schemeClr val="tx1"/>
                  </a:gs>
                  <a:gs pos="50000">
                    <a:schemeClr val="bg1"/>
                  </a:gs>
                  <a:gs pos="100000">
                    <a:schemeClr val="tx1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93" name="Line 186"/>
              <p:cNvSpPr>
                <a:spLocks noChangeShapeType="1"/>
              </p:cNvSpPr>
              <p:nvPr/>
            </p:nvSpPr>
            <p:spPr bwMode="auto">
              <a:xfrm rot="-2985778">
                <a:off x="1365" y="1359"/>
                <a:ext cx="330" cy="156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4" name="AutoShape 187"/>
              <p:cNvSpPr>
                <a:spLocks noChangeArrowheads="1"/>
              </p:cNvSpPr>
              <p:nvPr/>
            </p:nvSpPr>
            <p:spPr bwMode="auto">
              <a:xfrm rot="18614222" flipV="1">
                <a:off x="791" y="1397"/>
                <a:ext cx="936" cy="188"/>
              </a:xfrm>
              <a:prstGeom prst="parallelogram">
                <a:avLst>
                  <a:gd name="adj" fmla="val 212080"/>
                </a:avLst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5" name="AutoShape 188"/>
              <p:cNvSpPr>
                <a:spLocks noChangeArrowheads="1"/>
              </p:cNvSpPr>
              <p:nvPr/>
            </p:nvSpPr>
            <p:spPr bwMode="auto">
              <a:xfrm rot="18614222" flipV="1">
                <a:off x="951" y="1541"/>
                <a:ext cx="434" cy="18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6" name="Line 189"/>
              <p:cNvSpPr>
                <a:spLocks noChangeShapeType="1"/>
              </p:cNvSpPr>
              <p:nvPr/>
            </p:nvSpPr>
            <p:spPr bwMode="auto">
              <a:xfrm rot="18614222" flipV="1">
                <a:off x="1001" y="1673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7" name="Line 190"/>
              <p:cNvSpPr>
                <a:spLocks noChangeShapeType="1"/>
              </p:cNvSpPr>
              <p:nvPr/>
            </p:nvSpPr>
            <p:spPr bwMode="auto">
              <a:xfrm rot="18614222" flipV="1">
                <a:off x="1007" y="1678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8" name="Line 191"/>
              <p:cNvSpPr>
                <a:spLocks noChangeShapeType="1"/>
              </p:cNvSpPr>
              <p:nvPr/>
            </p:nvSpPr>
            <p:spPr bwMode="auto">
              <a:xfrm rot="18614222" flipV="1">
                <a:off x="988" y="1662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99" name="Line 192"/>
              <p:cNvSpPr>
                <a:spLocks noChangeShapeType="1"/>
              </p:cNvSpPr>
              <p:nvPr/>
            </p:nvSpPr>
            <p:spPr bwMode="auto">
              <a:xfrm rot="18614222" flipV="1">
                <a:off x="992" y="1666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0" name="Line 193"/>
              <p:cNvSpPr>
                <a:spLocks noChangeShapeType="1"/>
              </p:cNvSpPr>
              <p:nvPr/>
            </p:nvSpPr>
            <p:spPr bwMode="auto">
              <a:xfrm rot="18614222" flipV="1">
                <a:off x="982" y="1657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1" name="Line 194"/>
              <p:cNvSpPr>
                <a:spLocks noChangeShapeType="1"/>
              </p:cNvSpPr>
              <p:nvPr/>
            </p:nvSpPr>
            <p:spPr bwMode="auto">
              <a:xfrm rot="18614222" flipV="1">
                <a:off x="972" y="1648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2" name="Line 195"/>
              <p:cNvSpPr>
                <a:spLocks noChangeShapeType="1"/>
              </p:cNvSpPr>
              <p:nvPr/>
            </p:nvSpPr>
            <p:spPr bwMode="auto">
              <a:xfrm rot="18614222" flipV="1">
                <a:off x="963" y="1641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3" name="Line 196"/>
              <p:cNvSpPr>
                <a:spLocks noChangeShapeType="1"/>
              </p:cNvSpPr>
              <p:nvPr/>
            </p:nvSpPr>
            <p:spPr bwMode="auto">
              <a:xfrm rot="18614222" flipV="1">
                <a:off x="953" y="1633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4" name="Line 197"/>
              <p:cNvSpPr>
                <a:spLocks noChangeShapeType="1"/>
              </p:cNvSpPr>
              <p:nvPr/>
            </p:nvSpPr>
            <p:spPr bwMode="auto">
              <a:xfrm rot="18614222" flipV="1">
                <a:off x="943" y="1624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5" name="Line 198"/>
              <p:cNvSpPr>
                <a:spLocks noChangeShapeType="1"/>
              </p:cNvSpPr>
              <p:nvPr/>
            </p:nvSpPr>
            <p:spPr bwMode="auto">
              <a:xfrm rot="18614222" flipV="1">
                <a:off x="934" y="1617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6" name="Line 199"/>
              <p:cNvSpPr>
                <a:spLocks noChangeShapeType="1"/>
              </p:cNvSpPr>
              <p:nvPr/>
            </p:nvSpPr>
            <p:spPr bwMode="auto">
              <a:xfrm rot="18614222" flipV="1">
                <a:off x="924" y="1607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7" name="Line 200"/>
              <p:cNvSpPr>
                <a:spLocks noChangeShapeType="1"/>
              </p:cNvSpPr>
              <p:nvPr/>
            </p:nvSpPr>
            <p:spPr bwMode="auto">
              <a:xfrm rot="18614222" flipV="1">
                <a:off x="916" y="1601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8" name="Line 201"/>
              <p:cNvSpPr>
                <a:spLocks noChangeShapeType="1"/>
              </p:cNvSpPr>
              <p:nvPr/>
            </p:nvSpPr>
            <p:spPr bwMode="auto">
              <a:xfrm rot="18614222" flipV="1">
                <a:off x="905" y="1592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09" name="Line 202"/>
              <p:cNvSpPr>
                <a:spLocks noChangeShapeType="1"/>
              </p:cNvSpPr>
              <p:nvPr/>
            </p:nvSpPr>
            <p:spPr bwMode="auto">
              <a:xfrm rot="18614222" flipV="1">
                <a:off x="895" y="1583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0" name="Line 203"/>
              <p:cNvSpPr>
                <a:spLocks noChangeShapeType="1"/>
              </p:cNvSpPr>
              <p:nvPr/>
            </p:nvSpPr>
            <p:spPr bwMode="auto">
              <a:xfrm rot="18614222" flipV="1">
                <a:off x="887" y="1576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1" name="Line 204"/>
              <p:cNvSpPr>
                <a:spLocks noChangeShapeType="1"/>
              </p:cNvSpPr>
              <p:nvPr/>
            </p:nvSpPr>
            <p:spPr bwMode="auto">
              <a:xfrm rot="18614222" flipV="1">
                <a:off x="879" y="1569"/>
                <a:ext cx="434" cy="0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2" name="Line 205"/>
              <p:cNvSpPr>
                <a:spLocks noChangeShapeType="1"/>
              </p:cNvSpPr>
              <p:nvPr/>
            </p:nvSpPr>
            <p:spPr bwMode="auto">
              <a:xfrm rot="-2985778">
                <a:off x="1256" y="1278"/>
                <a:ext cx="295" cy="147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3" name="Line 206"/>
              <p:cNvSpPr>
                <a:spLocks noChangeShapeType="1"/>
              </p:cNvSpPr>
              <p:nvPr/>
            </p:nvSpPr>
            <p:spPr bwMode="auto">
              <a:xfrm rot="-2985778">
                <a:off x="1236" y="1272"/>
                <a:ext cx="329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4" name="Line 207"/>
              <p:cNvSpPr>
                <a:spLocks noChangeShapeType="1"/>
              </p:cNvSpPr>
              <p:nvPr/>
            </p:nvSpPr>
            <p:spPr bwMode="auto">
              <a:xfrm rot="-2985778">
                <a:off x="1266" y="1291"/>
                <a:ext cx="295" cy="139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5" name="Line 208"/>
              <p:cNvSpPr>
                <a:spLocks noChangeShapeType="1"/>
              </p:cNvSpPr>
              <p:nvPr/>
            </p:nvSpPr>
            <p:spPr bwMode="auto">
              <a:xfrm rot="-2985778">
                <a:off x="1262" y="1287"/>
                <a:ext cx="330" cy="156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6" name="Line 209"/>
              <p:cNvSpPr>
                <a:spLocks noChangeShapeType="1"/>
              </p:cNvSpPr>
              <p:nvPr/>
            </p:nvSpPr>
            <p:spPr bwMode="auto">
              <a:xfrm rot="-2985778">
                <a:off x="1284" y="1290"/>
                <a:ext cx="330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7" name="Line 210"/>
              <p:cNvSpPr>
                <a:spLocks noChangeShapeType="1"/>
              </p:cNvSpPr>
              <p:nvPr/>
            </p:nvSpPr>
            <p:spPr bwMode="auto">
              <a:xfrm rot="-2985778">
                <a:off x="1295" y="1299"/>
                <a:ext cx="330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8" name="Line 211"/>
              <p:cNvSpPr>
                <a:spLocks noChangeShapeType="1"/>
              </p:cNvSpPr>
              <p:nvPr/>
            </p:nvSpPr>
            <p:spPr bwMode="auto">
              <a:xfrm rot="-2985778">
                <a:off x="1308" y="1310"/>
                <a:ext cx="330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19" name="Line 212"/>
              <p:cNvSpPr>
                <a:spLocks noChangeShapeType="1"/>
              </p:cNvSpPr>
              <p:nvPr/>
            </p:nvSpPr>
            <p:spPr bwMode="auto">
              <a:xfrm rot="-2985778">
                <a:off x="1318" y="1319"/>
                <a:ext cx="330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0" name="Line 213"/>
              <p:cNvSpPr>
                <a:spLocks noChangeShapeType="1"/>
              </p:cNvSpPr>
              <p:nvPr/>
            </p:nvSpPr>
            <p:spPr bwMode="auto">
              <a:xfrm rot="-2985778">
                <a:off x="1330" y="1329"/>
                <a:ext cx="330" cy="156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1" name="Line 214"/>
              <p:cNvSpPr>
                <a:spLocks noChangeShapeType="1"/>
              </p:cNvSpPr>
              <p:nvPr/>
            </p:nvSpPr>
            <p:spPr bwMode="auto">
              <a:xfrm rot="-2985778">
                <a:off x="1341" y="1338"/>
                <a:ext cx="330" cy="155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2" name="Line 215"/>
              <p:cNvSpPr>
                <a:spLocks noChangeShapeType="1"/>
              </p:cNvSpPr>
              <p:nvPr/>
            </p:nvSpPr>
            <p:spPr bwMode="auto">
              <a:xfrm rot="-2985778">
                <a:off x="1352" y="1348"/>
                <a:ext cx="330" cy="156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3" name="Line 216"/>
              <p:cNvSpPr>
                <a:spLocks noChangeShapeType="1"/>
              </p:cNvSpPr>
              <p:nvPr/>
            </p:nvSpPr>
            <p:spPr bwMode="auto">
              <a:xfrm rot="-2985778">
                <a:off x="1233" y="1265"/>
                <a:ext cx="312" cy="171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4" name="Line 217"/>
              <p:cNvSpPr>
                <a:spLocks noChangeShapeType="1"/>
              </p:cNvSpPr>
              <p:nvPr/>
            </p:nvSpPr>
            <p:spPr bwMode="auto">
              <a:xfrm rot="-2985778">
                <a:off x="1222" y="1270"/>
                <a:ext cx="322" cy="163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5" name="Line 218"/>
              <p:cNvSpPr>
                <a:spLocks noChangeShapeType="1"/>
              </p:cNvSpPr>
              <p:nvPr/>
            </p:nvSpPr>
            <p:spPr bwMode="auto">
              <a:xfrm rot="-2985778" flipH="1" flipV="1">
                <a:off x="1355" y="1358"/>
                <a:ext cx="330" cy="139"/>
              </a:xfrm>
              <a:prstGeom prst="line">
                <a:avLst/>
              </a:prstGeom>
              <a:noFill/>
              <a:ln w="76200">
                <a:solidFill>
                  <a:srgbClr val="FF9900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6" name="Rectangle 219"/>
              <p:cNvSpPr>
                <a:spLocks noChangeArrowheads="1"/>
              </p:cNvSpPr>
              <p:nvPr/>
            </p:nvSpPr>
            <p:spPr bwMode="auto">
              <a:xfrm rot="18614222" flipV="1">
                <a:off x="1577" y="1213"/>
                <a:ext cx="156" cy="114"/>
              </a:xfrm>
              <a:prstGeom prst="rect">
                <a:avLst/>
              </a:prstGeom>
              <a:solidFill>
                <a:srgbClr val="000099"/>
              </a:solidFill>
              <a:ln w="9525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7" name="Arc 220"/>
              <p:cNvSpPr>
                <a:spLocks/>
              </p:cNvSpPr>
              <p:nvPr/>
            </p:nvSpPr>
            <p:spPr bwMode="auto">
              <a:xfrm rot="18614222" flipV="1">
                <a:off x="483" y="1405"/>
                <a:ext cx="832" cy="155"/>
              </a:xfrm>
              <a:custGeom>
                <a:avLst/>
                <a:gdLst>
                  <a:gd name="T0" fmla="*/ 0 w 38600"/>
                  <a:gd name="T1" fmla="*/ 85 h 21600"/>
                  <a:gd name="T2" fmla="*/ 832 w 38600"/>
                  <a:gd name="T3" fmla="*/ 85 h 21600"/>
                  <a:gd name="T4" fmla="*/ 416 w 38600"/>
                  <a:gd name="T5" fmla="*/ 155 h 21600"/>
                  <a:gd name="T6" fmla="*/ 0 60000 65536"/>
                  <a:gd name="T7" fmla="*/ 0 60000 65536"/>
                  <a:gd name="T8" fmla="*/ 0 60000 65536"/>
                  <a:gd name="T9" fmla="*/ 0 w 38600"/>
                  <a:gd name="T10" fmla="*/ 0 h 21600"/>
                  <a:gd name="T11" fmla="*/ 38600 w 38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600" h="21600" fill="none" extrusionOk="0">
                    <a:moveTo>
                      <a:pt x="0" y="11908"/>
                    </a:moveTo>
                    <a:cubicBezTo>
                      <a:pt x="3665" y="4608"/>
                      <a:pt x="11135" y="-1"/>
                      <a:pt x="19304" y="0"/>
                    </a:cubicBezTo>
                    <a:cubicBezTo>
                      <a:pt x="27466" y="0"/>
                      <a:pt x="34931" y="4601"/>
                      <a:pt x="38599" y="11893"/>
                    </a:cubicBezTo>
                  </a:path>
                  <a:path w="38600" h="21600" stroke="0" extrusionOk="0">
                    <a:moveTo>
                      <a:pt x="0" y="11908"/>
                    </a:moveTo>
                    <a:cubicBezTo>
                      <a:pt x="3665" y="4608"/>
                      <a:pt x="11135" y="-1"/>
                      <a:pt x="19304" y="0"/>
                    </a:cubicBezTo>
                    <a:cubicBezTo>
                      <a:pt x="27466" y="0"/>
                      <a:pt x="34931" y="4601"/>
                      <a:pt x="38599" y="11893"/>
                    </a:cubicBezTo>
                    <a:lnTo>
                      <a:pt x="19304" y="21600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8" name="Line 221"/>
              <p:cNvSpPr>
                <a:spLocks noChangeShapeType="1"/>
              </p:cNvSpPr>
              <p:nvPr/>
            </p:nvSpPr>
            <p:spPr bwMode="auto">
              <a:xfrm rot="-2985778" flipH="1" flipV="1">
                <a:off x="1238" y="1165"/>
                <a:ext cx="416" cy="1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29" name="AutoShape 222" descr="Dark horizontal"/>
              <p:cNvSpPr>
                <a:spLocks noChangeArrowheads="1"/>
              </p:cNvSpPr>
              <p:nvPr/>
            </p:nvSpPr>
            <p:spPr bwMode="auto">
              <a:xfrm rot="18614222" flipV="1">
                <a:off x="1107" y="1567"/>
                <a:ext cx="555" cy="106"/>
              </a:xfrm>
              <a:prstGeom prst="parallelogram">
                <a:avLst>
                  <a:gd name="adj" fmla="val 223930"/>
                </a:avLst>
              </a:pr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0" name="Oval 223"/>
              <p:cNvSpPr>
                <a:spLocks noChangeArrowheads="1"/>
              </p:cNvSpPr>
              <p:nvPr/>
            </p:nvSpPr>
            <p:spPr bwMode="auto">
              <a:xfrm rot="18614222" flipV="1">
                <a:off x="854" y="1746"/>
                <a:ext cx="34" cy="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1" name="Oval 224"/>
              <p:cNvSpPr>
                <a:spLocks noChangeArrowheads="1"/>
              </p:cNvSpPr>
              <p:nvPr/>
            </p:nvSpPr>
            <p:spPr bwMode="auto">
              <a:xfrm rot="18614222" flipV="1">
                <a:off x="1161" y="1369"/>
                <a:ext cx="35" cy="1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2" name="Oval 225"/>
              <p:cNvSpPr>
                <a:spLocks noChangeArrowheads="1"/>
              </p:cNvSpPr>
              <p:nvPr/>
            </p:nvSpPr>
            <p:spPr bwMode="auto">
              <a:xfrm rot="18614222" flipV="1">
                <a:off x="1179" y="1158"/>
                <a:ext cx="35" cy="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33" name="Oval 226"/>
              <p:cNvSpPr>
                <a:spLocks noChangeArrowheads="1"/>
              </p:cNvSpPr>
              <p:nvPr/>
            </p:nvSpPr>
            <p:spPr bwMode="auto">
              <a:xfrm rot="18614222" flipV="1">
                <a:off x="665" y="1791"/>
                <a:ext cx="35" cy="1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9965" name="Text Box 227"/>
          <p:cNvSpPr txBox="1">
            <a:spLocks noChangeArrowheads="1"/>
          </p:cNvSpPr>
          <p:nvPr/>
        </p:nvSpPr>
        <p:spPr bwMode="auto">
          <a:xfrm>
            <a:off x="6199114" y="4800600"/>
            <a:ext cx="2116285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>
                <a:latin typeface="Times New Roman" pitchFamily="18" charset="0"/>
              </a:rPr>
              <a:t>FIELD POLE </a:t>
            </a:r>
          </a:p>
          <a:p>
            <a:pPr algn="ctr" eaLnBrk="1" hangingPunct="1"/>
            <a:r>
              <a:rPr lang="en-US" sz="2400" b="1">
                <a:latin typeface="Times New Roman" pitchFamily="18" charset="0"/>
              </a:rPr>
              <a:t>&amp; COIL</a:t>
            </a:r>
          </a:p>
        </p:txBody>
      </p:sp>
      <p:sp>
        <p:nvSpPr>
          <p:cNvPr id="39966" name="Line 228"/>
          <p:cNvSpPr>
            <a:spLocks noChangeShapeType="1"/>
          </p:cNvSpPr>
          <p:nvPr/>
        </p:nvSpPr>
        <p:spPr bwMode="auto">
          <a:xfrm flipH="1" flipV="1">
            <a:off x="5486400" y="4800600"/>
            <a:ext cx="685800" cy="228600"/>
          </a:xfrm>
          <a:prstGeom prst="line">
            <a:avLst/>
          </a:prstGeom>
          <a:noFill/>
          <a:ln w="38100">
            <a:solidFill>
              <a:srgbClr val="FFFF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990600" y="457200"/>
            <a:ext cx="7315200" cy="304800"/>
          </a:xfrm>
          <a:prstGeom prst="rect">
            <a:avLst/>
          </a:prstGeom>
          <a:solidFill>
            <a:srgbClr val="000066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200400" y="406400"/>
            <a:ext cx="27432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35921" dir="2700000" algn="ctr" rotWithShape="0">
              <a:srgbClr val="FF0000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66FFFF"/>
                </a:solidFill>
                <a:latin typeface="Times New Roman" pitchFamily="18" charset="0"/>
              </a:rPr>
              <a:t>DC MACHINES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914400" y="990600"/>
            <a:ext cx="6858000" cy="519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MAIN CONSTRUCTIONAL FEATURES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371600" y="1600200"/>
            <a:ext cx="5715000" cy="3810000"/>
            <a:chOff x="720" y="768"/>
            <a:chExt cx="3744" cy="2496"/>
          </a:xfrm>
        </p:grpSpPr>
        <p:sp>
          <p:nvSpPr>
            <p:cNvPr id="155662" name="AutoShape 14"/>
            <p:cNvSpPr>
              <a:spLocks noChangeArrowheads="1"/>
            </p:cNvSpPr>
            <p:nvPr/>
          </p:nvSpPr>
          <p:spPr bwMode="auto">
            <a:xfrm flipV="1">
              <a:off x="1680" y="2928"/>
              <a:ext cx="225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663" name="Rectangle 15"/>
            <p:cNvSpPr>
              <a:spLocks noChangeArrowheads="1"/>
            </p:cNvSpPr>
            <p:nvPr/>
          </p:nvSpPr>
          <p:spPr bwMode="auto">
            <a:xfrm>
              <a:off x="1680" y="3120"/>
              <a:ext cx="2208" cy="144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76200" cmpd="tri">
              <a:pattFill prst="dkUpDiag">
                <a:fgClr>
                  <a:srgbClr val="CC3300"/>
                </a:fgClr>
                <a:bgClr>
                  <a:srgbClr val="FFFFFF"/>
                </a:bgClr>
              </a:patt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51" name="AutoShape 16"/>
            <p:cNvSpPr>
              <a:spLocks/>
            </p:cNvSpPr>
            <p:nvPr/>
          </p:nvSpPr>
          <p:spPr bwMode="auto">
            <a:xfrm>
              <a:off x="1344" y="1248"/>
              <a:ext cx="672" cy="1680"/>
            </a:xfrm>
            <a:prstGeom prst="leftBrace">
              <a:avLst>
                <a:gd name="adj1" fmla="val 49109"/>
                <a:gd name="adj2" fmla="val 50000"/>
              </a:avLst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2" name="Rectangle 17" descr="Dark upward diagonal"/>
            <p:cNvSpPr>
              <a:spLocks noChangeArrowheads="1"/>
            </p:cNvSpPr>
            <p:nvPr/>
          </p:nvSpPr>
          <p:spPr bwMode="auto">
            <a:xfrm>
              <a:off x="1344" y="1920"/>
              <a:ext cx="288" cy="28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Rectangle 18"/>
            <p:cNvSpPr>
              <a:spLocks noChangeArrowheads="1"/>
            </p:cNvSpPr>
            <p:nvPr/>
          </p:nvSpPr>
          <p:spPr bwMode="auto">
            <a:xfrm>
              <a:off x="1200" y="1968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AutoShape 19"/>
            <p:cNvSpPr>
              <a:spLocks/>
            </p:cNvSpPr>
            <p:nvPr/>
          </p:nvSpPr>
          <p:spPr bwMode="auto">
            <a:xfrm flipH="1">
              <a:off x="3648" y="1248"/>
              <a:ext cx="768" cy="1680"/>
            </a:xfrm>
            <a:prstGeom prst="leftBrace">
              <a:avLst>
                <a:gd name="adj1" fmla="val 42970"/>
                <a:gd name="adj2" fmla="val 50000"/>
              </a:avLst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Rectangle 20" descr="Dark upward diagonal"/>
            <p:cNvSpPr>
              <a:spLocks noChangeArrowheads="1"/>
            </p:cNvSpPr>
            <p:nvPr/>
          </p:nvSpPr>
          <p:spPr bwMode="auto">
            <a:xfrm>
              <a:off x="4080" y="1920"/>
              <a:ext cx="288" cy="28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6" name="Rectangle 21"/>
            <p:cNvSpPr>
              <a:spLocks noChangeArrowheads="1"/>
            </p:cNvSpPr>
            <p:nvPr/>
          </p:nvSpPr>
          <p:spPr bwMode="auto">
            <a:xfrm>
              <a:off x="3984" y="1968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Line 22"/>
            <p:cNvSpPr>
              <a:spLocks noChangeShapeType="1"/>
            </p:cNvSpPr>
            <p:nvPr/>
          </p:nvSpPr>
          <p:spPr bwMode="auto">
            <a:xfrm>
              <a:off x="2016" y="1248"/>
              <a:ext cx="1632" cy="0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Line 23"/>
            <p:cNvSpPr>
              <a:spLocks noChangeShapeType="1"/>
            </p:cNvSpPr>
            <p:nvPr/>
          </p:nvSpPr>
          <p:spPr bwMode="auto">
            <a:xfrm>
              <a:off x="2016" y="2928"/>
              <a:ext cx="1632" cy="0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Oval 24"/>
            <p:cNvSpPr>
              <a:spLocks noChangeArrowheads="1"/>
            </p:cNvSpPr>
            <p:nvPr/>
          </p:nvSpPr>
          <p:spPr bwMode="auto">
            <a:xfrm>
              <a:off x="2640" y="768"/>
              <a:ext cx="288" cy="288"/>
            </a:xfrm>
            <a:prstGeom prst="ellips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Line 25"/>
            <p:cNvSpPr>
              <a:spLocks noChangeShapeType="1"/>
            </p:cNvSpPr>
            <p:nvPr/>
          </p:nvSpPr>
          <p:spPr bwMode="auto">
            <a:xfrm>
              <a:off x="2784" y="1056"/>
              <a:ext cx="0" cy="192"/>
            </a:xfrm>
            <a:prstGeom prst="line">
              <a:avLst/>
            </a:prstGeom>
            <a:noFill/>
            <a:ln w="76200">
              <a:pattFill prst="dkUpDiag">
                <a:fgClr>
                  <a:srgbClr val="FF3300"/>
                </a:fgClr>
                <a:bgClr>
                  <a:srgbClr val="FFFFFF"/>
                </a:bgClr>
              </a:patt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AutoShape 26"/>
            <p:cNvSpPr>
              <a:spLocks noChangeArrowheads="1"/>
            </p:cNvSpPr>
            <p:nvPr/>
          </p:nvSpPr>
          <p:spPr bwMode="auto">
            <a:xfrm>
              <a:off x="2160" y="1602"/>
              <a:ext cx="1776" cy="91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2" name="Line 27"/>
            <p:cNvSpPr>
              <a:spLocks noChangeShapeType="1"/>
            </p:cNvSpPr>
            <p:nvPr/>
          </p:nvSpPr>
          <p:spPr bwMode="auto">
            <a:xfrm flipV="1">
              <a:off x="2160" y="1650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Line 28"/>
            <p:cNvSpPr>
              <a:spLocks noChangeShapeType="1"/>
            </p:cNvSpPr>
            <p:nvPr/>
          </p:nvSpPr>
          <p:spPr bwMode="auto">
            <a:xfrm flipV="1">
              <a:off x="2160" y="1794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29"/>
            <p:cNvSpPr>
              <a:spLocks noChangeShapeType="1"/>
            </p:cNvSpPr>
            <p:nvPr/>
          </p:nvSpPr>
          <p:spPr bwMode="auto">
            <a:xfrm flipV="1">
              <a:off x="2160" y="1938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Line 30"/>
            <p:cNvSpPr>
              <a:spLocks noChangeShapeType="1"/>
            </p:cNvSpPr>
            <p:nvPr/>
          </p:nvSpPr>
          <p:spPr bwMode="auto">
            <a:xfrm flipV="1">
              <a:off x="2160" y="2082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Line 31"/>
            <p:cNvSpPr>
              <a:spLocks noChangeShapeType="1"/>
            </p:cNvSpPr>
            <p:nvPr/>
          </p:nvSpPr>
          <p:spPr bwMode="auto">
            <a:xfrm flipV="1">
              <a:off x="2175" y="2226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Line 32"/>
            <p:cNvSpPr>
              <a:spLocks noChangeShapeType="1"/>
            </p:cNvSpPr>
            <p:nvPr/>
          </p:nvSpPr>
          <p:spPr bwMode="auto">
            <a:xfrm flipV="1">
              <a:off x="2190" y="2322"/>
              <a:ext cx="1728" cy="144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Line 33"/>
            <p:cNvSpPr>
              <a:spLocks noChangeShapeType="1"/>
            </p:cNvSpPr>
            <p:nvPr/>
          </p:nvSpPr>
          <p:spPr bwMode="auto">
            <a:xfrm flipV="1">
              <a:off x="2928" y="2418"/>
              <a:ext cx="1008" cy="96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Line 34"/>
            <p:cNvSpPr>
              <a:spLocks noChangeShapeType="1"/>
            </p:cNvSpPr>
            <p:nvPr/>
          </p:nvSpPr>
          <p:spPr bwMode="auto">
            <a:xfrm flipV="1">
              <a:off x="2241" y="1602"/>
              <a:ext cx="783" cy="63"/>
            </a:xfrm>
            <a:prstGeom prst="line">
              <a:avLst/>
            </a:prstGeom>
            <a:noFill/>
            <a:ln w="76200" cmpd="tri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3" name="Rectangle 35"/>
            <p:cNvSpPr>
              <a:spLocks noChangeArrowheads="1"/>
            </p:cNvSpPr>
            <p:nvPr/>
          </p:nvSpPr>
          <p:spPr bwMode="auto">
            <a:xfrm>
              <a:off x="720" y="1968"/>
              <a:ext cx="1444" cy="19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684" name="Rectangle 36"/>
            <p:cNvSpPr>
              <a:spLocks noChangeArrowheads="1"/>
            </p:cNvSpPr>
            <p:nvPr/>
          </p:nvSpPr>
          <p:spPr bwMode="auto">
            <a:xfrm>
              <a:off x="3936" y="1968"/>
              <a:ext cx="528" cy="19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72" name="AutoShape 37"/>
            <p:cNvSpPr>
              <a:spLocks noChangeArrowheads="1"/>
            </p:cNvSpPr>
            <p:nvPr/>
          </p:nvSpPr>
          <p:spPr bwMode="auto">
            <a:xfrm>
              <a:off x="1776" y="1824"/>
              <a:ext cx="240" cy="432"/>
            </a:xfrm>
            <a:prstGeom prst="roundRect">
              <a:avLst>
                <a:gd name="adj" fmla="val 16667"/>
              </a:avLst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3" name="Line 38"/>
            <p:cNvSpPr>
              <a:spLocks noChangeShapeType="1"/>
            </p:cNvSpPr>
            <p:nvPr/>
          </p:nvSpPr>
          <p:spPr bwMode="auto">
            <a:xfrm>
              <a:off x="1776" y="1872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4" name="Line 39"/>
            <p:cNvSpPr>
              <a:spLocks noChangeShapeType="1"/>
            </p:cNvSpPr>
            <p:nvPr/>
          </p:nvSpPr>
          <p:spPr bwMode="auto">
            <a:xfrm>
              <a:off x="1776" y="1953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5" name="Line 40"/>
            <p:cNvSpPr>
              <a:spLocks noChangeShapeType="1"/>
            </p:cNvSpPr>
            <p:nvPr/>
          </p:nvSpPr>
          <p:spPr bwMode="auto">
            <a:xfrm>
              <a:off x="1776" y="2016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6" name="Line 41"/>
            <p:cNvSpPr>
              <a:spLocks noChangeShapeType="1"/>
            </p:cNvSpPr>
            <p:nvPr/>
          </p:nvSpPr>
          <p:spPr bwMode="auto">
            <a:xfrm>
              <a:off x="1776" y="2097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7" name="Line 42"/>
            <p:cNvSpPr>
              <a:spLocks noChangeShapeType="1"/>
            </p:cNvSpPr>
            <p:nvPr/>
          </p:nvSpPr>
          <p:spPr bwMode="auto">
            <a:xfrm>
              <a:off x="1776" y="2160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8" name="Line 43"/>
            <p:cNvSpPr>
              <a:spLocks noChangeShapeType="1"/>
            </p:cNvSpPr>
            <p:nvPr/>
          </p:nvSpPr>
          <p:spPr bwMode="auto">
            <a:xfrm>
              <a:off x="1776" y="2223"/>
              <a:ext cx="240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9" name="AutoShape 44" descr="Narrow vertical"/>
            <p:cNvSpPr>
              <a:spLocks noChangeArrowheads="1"/>
            </p:cNvSpPr>
            <p:nvPr/>
          </p:nvSpPr>
          <p:spPr bwMode="auto">
            <a:xfrm>
              <a:off x="2064" y="1824"/>
              <a:ext cx="144" cy="432"/>
            </a:xfrm>
            <a:prstGeom prst="roundRect">
              <a:avLst>
                <a:gd name="adj" fmla="val 16667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0" name="AutoShape 45" descr="Narrow vertical"/>
            <p:cNvSpPr>
              <a:spLocks noChangeArrowheads="1"/>
            </p:cNvSpPr>
            <p:nvPr/>
          </p:nvSpPr>
          <p:spPr bwMode="auto">
            <a:xfrm>
              <a:off x="2160" y="1584"/>
              <a:ext cx="144" cy="912"/>
            </a:xfrm>
            <a:prstGeom prst="roundRect">
              <a:avLst>
                <a:gd name="adj" fmla="val 50000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1" name="AutoShape 46" descr="Narrow vertical"/>
            <p:cNvSpPr>
              <a:spLocks noChangeArrowheads="1"/>
            </p:cNvSpPr>
            <p:nvPr/>
          </p:nvSpPr>
          <p:spPr bwMode="auto">
            <a:xfrm>
              <a:off x="3744" y="1584"/>
              <a:ext cx="144" cy="912"/>
            </a:xfrm>
            <a:prstGeom prst="roundRect">
              <a:avLst>
                <a:gd name="adj" fmla="val 50000"/>
              </a:avLst>
            </a:prstGeom>
            <a:pattFill prst="narVert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9933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2" name="Rectangle 47"/>
            <p:cNvSpPr>
              <a:spLocks noChangeArrowheads="1"/>
            </p:cNvSpPr>
            <p:nvPr/>
          </p:nvSpPr>
          <p:spPr bwMode="auto">
            <a:xfrm>
              <a:off x="2016" y="1728"/>
              <a:ext cx="48" cy="62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6" name="AutoShape 48"/>
            <p:cNvSpPr>
              <a:spLocks noChangeArrowheads="1"/>
            </p:cNvSpPr>
            <p:nvPr/>
          </p:nvSpPr>
          <p:spPr bwMode="auto">
            <a:xfrm>
              <a:off x="1824" y="2256"/>
              <a:ext cx="96" cy="14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697" name="AutoShape 49"/>
            <p:cNvSpPr>
              <a:spLocks noChangeArrowheads="1"/>
            </p:cNvSpPr>
            <p:nvPr/>
          </p:nvSpPr>
          <p:spPr bwMode="auto">
            <a:xfrm>
              <a:off x="1824" y="1680"/>
              <a:ext cx="96" cy="14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85" name="Rectangle 50"/>
            <p:cNvSpPr>
              <a:spLocks noChangeArrowheads="1"/>
            </p:cNvSpPr>
            <p:nvPr/>
          </p:nvSpPr>
          <p:spPr bwMode="auto">
            <a:xfrm>
              <a:off x="1728" y="1440"/>
              <a:ext cx="48" cy="288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6" name="Rectangle 51"/>
            <p:cNvSpPr>
              <a:spLocks noChangeArrowheads="1"/>
            </p:cNvSpPr>
            <p:nvPr/>
          </p:nvSpPr>
          <p:spPr bwMode="auto">
            <a:xfrm>
              <a:off x="1776" y="1632"/>
              <a:ext cx="19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7" name="Rectangle 52"/>
            <p:cNvSpPr>
              <a:spLocks noChangeArrowheads="1"/>
            </p:cNvSpPr>
            <p:nvPr/>
          </p:nvSpPr>
          <p:spPr bwMode="auto">
            <a:xfrm>
              <a:off x="1728" y="2400"/>
              <a:ext cx="48" cy="288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8" name="Rectangle 53"/>
            <p:cNvSpPr>
              <a:spLocks noChangeArrowheads="1"/>
            </p:cNvSpPr>
            <p:nvPr/>
          </p:nvSpPr>
          <p:spPr bwMode="auto">
            <a:xfrm>
              <a:off x="1776" y="2352"/>
              <a:ext cx="19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89" name="AutoShape 54"/>
            <p:cNvSpPr>
              <a:spLocks noChangeArrowheads="1"/>
            </p:cNvSpPr>
            <p:nvPr/>
          </p:nvSpPr>
          <p:spPr bwMode="auto">
            <a:xfrm>
              <a:off x="2208" y="1266"/>
              <a:ext cx="1584" cy="270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0" name="AutoShape 55"/>
            <p:cNvSpPr>
              <a:spLocks noChangeArrowheads="1"/>
            </p:cNvSpPr>
            <p:nvPr/>
          </p:nvSpPr>
          <p:spPr bwMode="auto">
            <a:xfrm>
              <a:off x="2208" y="2592"/>
              <a:ext cx="1584" cy="303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1" name="Rectangle 56" descr="Narrow horizontal"/>
            <p:cNvSpPr>
              <a:spLocks noChangeArrowheads="1"/>
            </p:cNvSpPr>
            <p:nvPr/>
          </p:nvSpPr>
          <p:spPr bwMode="auto">
            <a:xfrm>
              <a:off x="2148" y="2688"/>
              <a:ext cx="1680" cy="192"/>
            </a:xfrm>
            <a:prstGeom prst="rect">
              <a:avLst/>
            </a:prstGeom>
            <a:pattFill prst="narHorz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92" name="Rectangle 57" descr="Narrow horizontal"/>
            <p:cNvSpPr>
              <a:spLocks noChangeArrowheads="1"/>
            </p:cNvSpPr>
            <p:nvPr/>
          </p:nvSpPr>
          <p:spPr bwMode="auto">
            <a:xfrm>
              <a:off x="2160" y="1281"/>
              <a:ext cx="1680" cy="192"/>
            </a:xfrm>
            <a:prstGeom prst="rect">
              <a:avLst/>
            </a:prstGeom>
            <a:pattFill prst="narHorz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706" name="Rectangle 58"/>
            <p:cNvSpPr>
              <a:spLocks noChangeArrowheads="1"/>
            </p:cNvSpPr>
            <p:nvPr/>
          </p:nvSpPr>
          <p:spPr bwMode="auto">
            <a:xfrm>
              <a:off x="816" y="1713"/>
              <a:ext cx="240" cy="7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707" name="Rectangle 59"/>
            <p:cNvSpPr>
              <a:spLocks noChangeArrowheads="1"/>
            </p:cNvSpPr>
            <p:nvPr/>
          </p:nvSpPr>
          <p:spPr bwMode="auto">
            <a:xfrm>
              <a:off x="1056" y="1680"/>
              <a:ext cx="48" cy="768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708" name="Rectangle 60"/>
            <p:cNvSpPr>
              <a:spLocks noChangeArrowheads="1"/>
            </p:cNvSpPr>
            <p:nvPr/>
          </p:nvSpPr>
          <p:spPr bwMode="auto">
            <a:xfrm>
              <a:off x="768" y="1680"/>
              <a:ext cx="48" cy="768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6" name="Text Box 61"/>
          <p:cNvSpPr txBox="1">
            <a:spLocks noChangeArrowheads="1"/>
          </p:cNvSpPr>
          <p:nvPr/>
        </p:nvSpPr>
        <p:spPr bwMode="auto">
          <a:xfrm>
            <a:off x="6858000" y="1676400"/>
            <a:ext cx="1699953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Body / Yoke</a:t>
            </a:r>
          </a:p>
        </p:txBody>
      </p:sp>
      <p:sp>
        <p:nvSpPr>
          <p:cNvPr id="38927" name="Text Box 62"/>
          <p:cNvSpPr txBox="1">
            <a:spLocks noChangeArrowheads="1"/>
          </p:cNvSpPr>
          <p:nvPr/>
        </p:nvSpPr>
        <p:spPr bwMode="auto">
          <a:xfrm>
            <a:off x="6815138" y="5334000"/>
            <a:ext cx="1936749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Field Winding</a:t>
            </a:r>
          </a:p>
        </p:txBody>
      </p:sp>
      <p:sp>
        <p:nvSpPr>
          <p:cNvPr id="38928" name="Text Box 63"/>
          <p:cNvSpPr txBox="1">
            <a:spLocks noChangeArrowheads="1"/>
          </p:cNvSpPr>
          <p:nvPr/>
        </p:nvSpPr>
        <p:spPr bwMode="auto">
          <a:xfrm>
            <a:off x="7543800" y="2743200"/>
            <a:ext cx="851452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Shaft</a:t>
            </a:r>
          </a:p>
        </p:txBody>
      </p:sp>
      <p:sp>
        <p:nvSpPr>
          <p:cNvPr id="38929" name="Text Box 64"/>
          <p:cNvSpPr txBox="1">
            <a:spLocks noChangeArrowheads="1"/>
          </p:cNvSpPr>
          <p:nvPr/>
        </p:nvSpPr>
        <p:spPr bwMode="auto">
          <a:xfrm>
            <a:off x="746125" y="4367213"/>
            <a:ext cx="1810817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Commutator</a:t>
            </a:r>
          </a:p>
        </p:txBody>
      </p:sp>
      <p:sp>
        <p:nvSpPr>
          <p:cNvPr id="38930" name="Text Box 65"/>
          <p:cNvSpPr txBox="1">
            <a:spLocks noChangeArrowheads="1"/>
          </p:cNvSpPr>
          <p:nvPr/>
        </p:nvSpPr>
        <p:spPr bwMode="auto">
          <a:xfrm>
            <a:off x="6781800" y="4214813"/>
            <a:ext cx="1412631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Armature</a:t>
            </a:r>
          </a:p>
        </p:txBody>
      </p:sp>
      <p:sp>
        <p:nvSpPr>
          <p:cNvPr id="38931" name="Text Box 66"/>
          <p:cNvSpPr txBox="1">
            <a:spLocks noChangeArrowheads="1"/>
          </p:cNvSpPr>
          <p:nvPr/>
        </p:nvSpPr>
        <p:spPr bwMode="auto">
          <a:xfrm>
            <a:off x="762000" y="1981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 dirty="0"/>
              <a:t>Pulley</a:t>
            </a:r>
          </a:p>
        </p:txBody>
      </p:sp>
      <p:sp>
        <p:nvSpPr>
          <p:cNvPr id="38932" name="Text Box 67"/>
          <p:cNvSpPr txBox="1">
            <a:spLocks noChangeArrowheads="1"/>
          </p:cNvSpPr>
          <p:nvPr/>
        </p:nvSpPr>
        <p:spPr bwMode="auto">
          <a:xfrm>
            <a:off x="2209800" y="160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 dirty="0"/>
              <a:t>Brush</a:t>
            </a:r>
          </a:p>
        </p:txBody>
      </p:sp>
      <p:sp>
        <p:nvSpPr>
          <p:cNvPr id="38933" name="Text Box 68"/>
          <p:cNvSpPr txBox="1">
            <a:spLocks noChangeArrowheads="1"/>
          </p:cNvSpPr>
          <p:nvPr/>
        </p:nvSpPr>
        <p:spPr bwMode="auto">
          <a:xfrm>
            <a:off x="1219200" y="4953000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 dirty="0"/>
              <a:t>Brush</a:t>
            </a:r>
          </a:p>
          <a:p>
            <a:r>
              <a:rPr lang="en-US" sz="2400" b="1" dirty="0"/>
              <a:t>holder</a:t>
            </a:r>
          </a:p>
        </p:txBody>
      </p:sp>
      <p:sp>
        <p:nvSpPr>
          <p:cNvPr id="38934" name="Line 69"/>
          <p:cNvSpPr>
            <a:spLocks noChangeShapeType="1"/>
          </p:cNvSpPr>
          <p:nvPr/>
        </p:nvSpPr>
        <p:spPr bwMode="auto">
          <a:xfrm flipV="1">
            <a:off x="2057400" y="3657600"/>
            <a:ext cx="1066800" cy="762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70"/>
          <p:cNvSpPr>
            <a:spLocks noChangeShapeType="1"/>
          </p:cNvSpPr>
          <p:nvPr/>
        </p:nvSpPr>
        <p:spPr bwMode="auto">
          <a:xfrm flipH="1">
            <a:off x="3124200" y="1905000"/>
            <a:ext cx="152400" cy="1219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71"/>
          <p:cNvSpPr>
            <a:spLocks noChangeShapeType="1"/>
          </p:cNvSpPr>
          <p:nvPr/>
        </p:nvSpPr>
        <p:spPr bwMode="auto">
          <a:xfrm flipV="1">
            <a:off x="2362200" y="4267200"/>
            <a:ext cx="609600" cy="1143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72"/>
          <p:cNvSpPr>
            <a:spLocks noChangeShapeType="1"/>
          </p:cNvSpPr>
          <p:nvPr/>
        </p:nvSpPr>
        <p:spPr bwMode="auto">
          <a:xfrm>
            <a:off x="1447800" y="2438400"/>
            <a:ext cx="152400" cy="685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73"/>
          <p:cNvSpPr>
            <a:spLocks noChangeShapeType="1"/>
          </p:cNvSpPr>
          <p:nvPr/>
        </p:nvSpPr>
        <p:spPr bwMode="auto">
          <a:xfrm flipH="1" flipV="1">
            <a:off x="5334000" y="4648200"/>
            <a:ext cx="1524000" cy="9366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Line 74"/>
          <p:cNvSpPr>
            <a:spLocks noChangeShapeType="1"/>
          </p:cNvSpPr>
          <p:nvPr/>
        </p:nvSpPr>
        <p:spPr bwMode="auto">
          <a:xfrm flipH="1" flipV="1">
            <a:off x="5638800" y="3505200"/>
            <a:ext cx="1143000" cy="914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Line 75"/>
          <p:cNvSpPr>
            <a:spLocks noChangeShapeType="1"/>
          </p:cNvSpPr>
          <p:nvPr/>
        </p:nvSpPr>
        <p:spPr bwMode="auto">
          <a:xfrm flipH="1">
            <a:off x="6934200" y="2971800"/>
            <a:ext cx="609600" cy="533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Line 76"/>
          <p:cNvSpPr>
            <a:spLocks noChangeShapeType="1"/>
          </p:cNvSpPr>
          <p:nvPr/>
        </p:nvSpPr>
        <p:spPr bwMode="auto">
          <a:xfrm flipH="1">
            <a:off x="5562600" y="1981200"/>
            <a:ext cx="1295400" cy="304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Text Box 77"/>
          <p:cNvSpPr txBox="1">
            <a:spLocks noChangeArrowheads="1"/>
          </p:cNvSpPr>
          <p:nvPr/>
        </p:nvSpPr>
        <p:spPr bwMode="auto">
          <a:xfrm>
            <a:off x="6858000" y="4800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 dirty="0"/>
              <a:t>Field Core</a:t>
            </a:r>
          </a:p>
        </p:txBody>
      </p:sp>
      <p:sp>
        <p:nvSpPr>
          <p:cNvPr id="38943" name="Line 78"/>
          <p:cNvSpPr>
            <a:spLocks noChangeShapeType="1"/>
          </p:cNvSpPr>
          <p:nvPr/>
        </p:nvSpPr>
        <p:spPr bwMode="auto">
          <a:xfrm flipH="1" flipV="1">
            <a:off x="5562600" y="4419600"/>
            <a:ext cx="12954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Text Box 79"/>
          <p:cNvSpPr txBox="1">
            <a:spLocks noChangeArrowheads="1"/>
          </p:cNvSpPr>
          <p:nvPr/>
        </p:nvSpPr>
        <p:spPr bwMode="auto">
          <a:xfrm>
            <a:off x="762000" y="1600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 dirty="0"/>
              <a:t>Bearing</a:t>
            </a:r>
          </a:p>
        </p:txBody>
      </p:sp>
      <p:sp>
        <p:nvSpPr>
          <p:cNvPr id="38945" name="Line 80"/>
          <p:cNvSpPr>
            <a:spLocks noChangeShapeType="1"/>
          </p:cNvSpPr>
          <p:nvPr/>
        </p:nvSpPr>
        <p:spPr bwMode="auto">
          <a:xfrm>
            <a:off x="2057400" y="1828800"/>
            <a:ext cx="457200" cy="1524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Text Box 82"/>
          <p:cNvSpPr txBox="1">
            <a:spLocks noChangeArrowheads="1"/>
          </p:cNvSpPr>
          <p:nvPr/>
        </p:nvSpPr>
        <p:spPr bwMode="auto">
          <a:xfrm>
            <a:off x="6858000" y="2057400"/>
            <a:ext cx="1768433" cy="461665"/>
          </a:xfrm>
          <a:prstGeom prst="rect">
            <a:avLst/>
          </a:prstGeom>
          <a:noFill/>
          <a:ln w="9525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b="1" dirty="0"/>
              <a:t>End Housing</a:t>
            </a:r>
          </a:p>
        </p:txBody>
      </p:sp>
      <p:sp>
        <p:nvSpPr>
          <p:cNvPr id="38948" name="Line 83"/>
          <p:cNvSpPr>
            <a:spLocks noChangeShapeType="1"/>
          </p:cNvSpPr>
          <p:nvPr/>
        </p:nvSpPr>
        <p:spPr bwMode="auto">
          <a:xfrm flipH="1">
            <a:off x="6400800" y="2362200"/>
            <a:ext cx="533400" cy="609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53440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(1) Field System : </a:t>
            </a:r>
            <a:r>
              <a:rPr lang="en-US" dirty="0" smtClean="0"/>
              <a:t>The </a:t>
            </a:r>
            <a:r>
              <a:rPr lang="en-US" dirty="0"/>
              <a:t>function of the field system is to produce uniform magnetic field </a:t>
            </a:r>
            <a:r>
              <a:rPr lang="en-US" dirty="0" smtClean="0"/>
              <a:t>within which </a:t>
            </a:r>
            <a:r>
              <a:rPr lang="en-US" dirty="0"/>
              <a:t>the armature rotates. It consists of a number of </a:t>
            </a:r>
            <a:r>
              <a:rPr lang="en-US" dirty="0" smtClean="0"/>
              <a:t>poles bolted </a:t>
            </a:r>
            <a:r>
              <a:rPr lang="en-US" dirty="0"/>
              <a:t>to the inside of circular frame (generally called yoke). </a:t>
            </a:r>
          </a:p>
          <a:p>
            <a:r>
              <a:rPr lang="en-US" b="1" u="sng" dirty="0" smtClean="0"/>
              <a:t>MAGNETIC FRAME or YOKE </a:t>
            </a:r>
            <a:r>
              <a:rPr lang="en-US" dirty="0" smtClean="0"/>
              <a:t>The outer cylindrical frame to which  main poles and inter poles are fixed and by means of the machine is fixed to the foundation is called YOKE.</a:t>
            </a: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b="1" dirty="0" smtClean="0"/>
              <a:t>It serves two purposes:</a:t>
            </a:r>
          </a:p>
          <a:p>
            <a:pPr algn="just">
              <a:lnSpc>
                <a:spcPct val="120000"/>
              </a:lnSpc>
            </a:pPr>
            <a:r>
              <a:rPr lang="en-US" dirty="0" smtClean="0"/>
              <a:t> a) It provides mechanical protection to the inner parts of the machines.</a:t>
            </a:r>
          </a:p>
          <a:p>
            <a:pPr algn="just">
              <a:lnSpc>
                <a:spcPct val="130000"/>
              </a:lnSpc>
            </a:pPr>
            <a:r>
              <a:rPr lang="en-US" dirty="0" smtClean="0"/>
              <a:t>b) It provides a low reluctance path for the magnetic flux. </a:t>
            </a:r>
          </a:p>
          <a:p>
            <a:pPr algn="just">
              <a:lnSpc>
                <a:spcPct val="130000"/>
              </a:lnSpc>
            </a:pPr>
            <a:endParaRPr lang="en-US" dirty="0" smtClean="0"/>
          </a:p>
          <a:p>
            <a:pPr algn="just">
              <a:lnSpc>
                <a:spcPct val="130000"/>
              </a:lnSpc>
            </a:pPr>
            <a:endParaRPr lang="en-US" dirty="0" smtClean="0"/>
          </a:p>
          <a:p>
            <a:pPr algn="just">
              <a:lnSpc>
                <a:spcPct val="130000"/>
              </a:lnSpc>
            </a:pPr>
            <a:endParaRPr lang="en-US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POLE CORE AND POLE SHOES :</a:t>
            </a:r>
            <a:r>
              <a:rPr lang="en-US" dirty="0" smtClean="0"/>
              <a:t>The pole core and pole shoes are fixed to the  yoke by bolts. They serves the following purpose :</a:t>
            </a:r>
          </a:p>
          <a:p>
            <a:pPr marL="342900" indent="-342900" algn="just">
              <a:lnSpc>
                <a:spcPct val="90000"/>
              </a:lnSpc>
              <a:buAutoNum type="alphaLcParenR"/>
            </a:pPr>
            <a:r>
              <a:rPr lang="en-US" dirty="0" smtClean="0"/>
              <a:t>They support the field or exciting coils</a:t>
            </a:r>
            <a:r>
              <a:rPr lang="en-US" b="1" dirty="0" smtClean="0">
                <a:solidFill>
                  <a:srgbClr val="FFFF66"/>
                </a:solidFill>
              </a:rPr>
              <a:t>.</a:t>
            </a:r>
          </a:p>
          <a:p>
            <a:pPr marL="342900" indent="-342900" algn="just">
              <a:lnSpc>
                <a:spcPct val="90000"/>
              </a:lnSpc>
              <a:buAutoNum type="alphaLcParenR"/>
            </a:pPr>
            <a:r>
              <a:rPr lang="en-US" dirty="0" smtClean="0"/>
              <a:t>They distribute the magnetic flux on     the armature periphery more uniformly.</a:t>
            </a:r>
          </a:p>
          <a:p>
            <a:pPr algn="just">
              <a:lnSpc>
                <a:spcPct val="130000"/>
              </a:lnSpc>
            </a:pPr>
            <a:endParaRPr lang="en-US" b="1" dirty="0" smtClean="0"/>
          </a:p>
          <a:p>
            <a:pPr algn="just">
              <a:lnSpc>
                <a:spcPct val="130000"/>
              </a:lnSpc>
            </a:pPr>
            <a:endParaRPr lang="en-US" b="1" dirty="0" smtClean="0">
              <a:solidFill>
                <a:srgbClr val="FFFF66"/>
              </a:solidFill>
            </a:endParaRPr>
          </a:p>
          <a:p>
            <a:pPr algn="just">
              <a:lnSpc>
                <a:spcPct val="130000"/>
              </a:lnSpc>
            </a:pPr>
            <a:endParaRPr lang="en-US" u="sng" dirty="0" smtClean="0"/>
          </a:p>
          <a:p>
            <a:pPr algn="just">
              <a:lnSpc>
                <a:spcPct val="130000"/>
              </a:lnSpc>
            </a:pPr>
            <a:endParaRPr lang="en-US" u="sng" dirty="0" smtClean="0"/>
          </a:p>
          <a:p>
            <a:endParaRPr lang="en-US" dirty="0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172200" y="2209800"/>
            <a:ext cx="2286000" cy="1676400"/>
            <a:chOff x="2592" y="1104"/>
            <a:chExt cx="2688" cy="2400"/>
          </a:xfrm>
        </p:grpSpPr>
        <p:sp>
          <p:nvSpPr>
            <p:cNvPr id="6" name="Rectangle 17" descr="Dark upward diagonal"/>
            <p:cNvSpPr>
              <a:spLocks noChangeArrowheads="1"/>
            </p:cNvSpPr>
            <p:nvPr/>
          </p:nvSpPr>
          <p:spPr bwMode="auto">
            <a:xfrm>
              <a:off x="2976" y="3072"/>
              <a:ext cx="432" cy="144"/>
            </a:xfrm>
            <a:prstGeom prst="rect">
              <a:avLst/>
            </a:prstGeom>
            <a:pattFill prst="dkUpDiag">
              <a:fgClr>
                <a:srgbClr val="FF00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600000" lon="1799999" rev="0"/>
              </a:camera>
              <a:lightRig rig="legacyFlat3" dir="b"/>
            </a:scene3d>
            <a:sp3d extrusionH="18780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Rectangle 18" descr="Dark upward diagonal"/>
            <p:cNvSpPr>
              <a:spLocks noChangeArrowheads="1"/>
            </p:cNvSpPr>
            <p:nvPr/>
          </p:nvSpPr>
          <p:spPr bwMode="auto">
            <a:xfrm>
              <a:off x="3759" y="3360"/>
              <a:ext cx="432" cy="144"/>
            </a:xfrm>
            <a:prstGeom prst="rect">
              <a:avLst/>
            </a:prstGeom>
            <a:pattFill prst="dkUpDiag">
              <a:fgClr>
                <a:srgbClr val="FF00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600000" lon="1799999" rev="0"/>
              </a:camera>
              <a:lightRig rig="legacyFlat3" dir="b"/>
            </a:scene3d>
            <a:sp3d extrusionH="1878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" name="AutoShape 19"/>
            <p:cNvSpPr>
              <a:spLocks noChangeArrowheads="1"/>
            </p:cNvSpPr>
            <p:nvPr/>
          </p:nvSpPr>
          <p:spPr bwMode="auto">
            <a:xfrm flipV="1">
              <a:off x="3408" y="2592"/>
              <a:ext cx="1872" cy="192"/>
            </a:xfrm>
            <a:custGeom>
              <a:avLst/>
              <a:gdLst>
                <a:gd name="T0" fmla="*/ 1492 w 21600"/>
                <a:gd name="T1" fmla="*/ 96 h 21600"/>
                <a:gd name="T2" fmla="*/ 936 w 21600"/>
                <a:gd name="T3" fmla="*/ 192 h 21600"/>
                <a:gd name="T4" fmla="*/ 380 w 21600"/>
                <a:gd name="T5" fmla="*/ 96 h 21600"/>
                <a:gd name="T6" fmla="*/ 9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85 w 21600"/>
                <a:gd name="T13" fmla="*/ 6188 h 21600"/>
                <a:gd name="T14" fmla="*/ 15415 w 21600"/>
                <a:gd name="T15" fmla="*/ 154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769" y="21600"/>
                  </a:lnTo>
                  <a:lnTo>
                    <a:pt x="1283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2400000" rev="0"/>
              </a:camera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" name="AutoShape 20" descr="Dark upward diagonal"/>
            <p:cNvSpPr>
              <a:spLocks noChangeArrowheads="1"/>
            </p:cNvSpPr>
            <p:nvPr/>
          </p:nvSpPr>
          <p:spPr bwMode="auto">
            <a:xfrm flipV="1">
              <a:off x="2592" y="3024"/>
              <a:ext cx="1872" cy="192"/>
            </a:xfrm>
            <a:custGeom>
              <a:avLst/>
              <a:gdLst>
                <a:gd name="T0" fmla="*/ 1492 w 21600"/>
                <a:gd name="T1" fmla="*/ 96 h 21600"/>
                <a:gd name="T2" fmla="*/ 936 w 21600"/>
                <a:gd name="T3" fmla="*/ 192 h 21600"/>
                <a:gd name="T4" fmla="*/ 380 w 21600"/>
                <a:gd name="T5" fmla="*/ 96 h 21600"/>
                <a:gd name="T6" fmla="*/ 9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6185 w 21600"/>
                <a:gd name="T13" fmla="*/ 6188 h 21600"/>
                <a:gd name="T14" fmla="*/ 15415 w 21600"/>
                <a:gd name="T15" fmla="*/ 154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8769" y="21600"/>
                  </a:lnTo>
                  <a:lnTo>
                    <a:pt x="12831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2400000" rev="0"/>
              </a:camera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" name="AutoShape 21" descr="Dark upward diagonal"/>
            <p:cNvSpPr>
              <a:spLocks noChangeArrowheads="1"/>
            </p:cNvSpPr>
            <p:nvPr/>
          </p:nvSpPr>
          <p:spPr bwMode="auto">
            <a:xfrm rot="15093320" flipV="1">
              <a:off x="2952" y="242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1" name="AutoShape 22" descr="Dark upward diagonal"/>
            <p:cNvSpPr>
              <a:spLocks noChangeArrowheads="1"/>
            </p:cNvSpPr>
            <p:nvPr/>
          </p:nvSpPr>
          <p:spPr bwMode="auto">
            <a:xfrm rot="15902401" flipV="1">
              <a:off x="2904" y="223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AutoShape 23" descr="Dark upward diagonal"/>
            <p:cNvSpPr>
              <a:spLocks noChangeArrowheads="1"/>
            </p:cNvSpPr>
            <p:nvPr/>
          </p:nvSpPr>
          <p:spPr bwMode="auto">
            <a:xfrm rot="17114561" flipV="1">
              <a:off x="2919" y="199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AutoShape 24" descr="Dark upward diagonal"/>
            <p:cNvSpPr>
              <a:spLocks noChangeArrowheads="1"/>
            </p:cNvSpPr>
            <p:nvPr/>
          </p:nvSpPr>
          <p:spPr bwMode="auto">
            <a:xfrm rot="17379502" flipV="1">
              <a:off x="3048" y="1800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" name="AutoShape 25" descr="Dark upward diagonal"/>
            <p:cNvSpPr>
              <a:spLocks noChangeArrowheads="1"/>
            </p:cNvSpPr>
            <p:nvPr/>
          </p:nvSpPr>
          <p:spPr bwMode="auto">
            <a:xfrm rot="18785703" flipV="1">
              <a:off x="3192" y="1656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" name="AutoShape 26" descr="Dark upward diagonal"/>
            <p:cNvSpPr>
              <a:spLocks noChangeArrowheads="1"/>
            </p:cNvSpPr>
            <p:nvPr/>
          </p:nvSpPr>
          <p:spPr bwMode="auto">
            <a:xfrm>
              <a:off x="2976" y="1728"/>
              <a:ext cx="1296" cy="1344"/>
            </a:xfrm>
            <a:custGeom>
              <a:avLst/>
              <a:gdLst>
                <a:gd name="T0" fmla="*/ 648 w 21600"/>
                <a:gd name="T1" fmla="*/ 0 h 21600"/>
                <a:gd name="T2" fmla="*/ 647 w 21600"/>
                <a:gd name="T3" fmla="*/ 1301 h 21600"/>
                <a:gd name="T4" fmla="*/ 648 w 21600"/>
                <a:gd name="T5" fmla="*/ 86 h 21600"/>
                <a:gd name="T6" fmla="*/ 649 w 21600"/>
                <a:gd name="T7" fmla="*/ 130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4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783" y="20217"/>
                  </a:moveTo>
                  <a:cubicBezTo>
                    <a:pt x="5588" y="20208"/>
                    <a:pt x="1382" y="15994"/>
                    <a:pt x="1382" y="10800"/>
                  </a:cubicBezTo>
                  <a:cubicBezTo>
                    <a:pt x="1382" y="5598"/>
                    <a:pt x="5598" y="1382"/>
                    <a:pt x="10800" y="1382"/>
                  </a:cubicBezTo>
                  <a:cubicBezTo>
                    <a:pt x="16001" y="1382"/>
                    <a:pt x="20218" y="5598"/>
                    <a:pt x="20218" y="10800"/>
                  </a:cubicBezTo>
                  <a:cubicBezTo>
                    <a:pt x="20218" y="15994"/>
                    <a:pt x="16011" y="20208"/>
                    <a:pt x="10816" y="20217"/>
                  </a:cubicBezTo>
                  <a:lnTo>
                    <a:pt x="10819" y="21599"/>
                  </a:lnTo>
                  <a:cubicBezTo>
                    <a:pt x="16776" y="21589"/>
                    <a:pt x="21600" y="16757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6757"/>
                    <a:pt x="4823" y="21589"/>
                    <a:pt x="10780" y="21599"/>
                  </a:cubicBez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6" name="AutoShape 27" descr="Dark upward diagonal"/>
            <p:cNvSpPr>
              <a:spLocks noChangeArrowheads="1"/>
            </p:cNvSpPr>
            <p:nvPr/>
          </p:nvSpPr>
          <p:spPr bwMode="auto">
            <a:xfrm rot="3171931" flipV="1">
              <a:off x="4038" y="1800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AutoShape 28" descr="Dark upward diagonal"/>
            <p:cNvSpPr>
              <a:spLocks noChangeArrowheads="1"/>
            </p:cNvSpPr>
            <p:nvPr/>
          </p:nvSpPr>
          <p:spPr bwMode="auto">
            <a:xfrm rot="3606490" flipV="1">
              <a:off x="4164" y="199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AutoShape 29" descr="Dark upward diagonal"/>
            <p:cNvSpPr>
              <a:spLocks noChangeArrowheads="1"/>
            </p:cNvSpPr>
            <p:nvPr/>
          </p:nvSpPr>
          <p:spPr bwMode="auto">
            <a:xfrm rot="5187566" flipV="1">
              <a:off x="4212" y="2232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" name="AutoShape 30" descr="Dark upward diagonal"/>
            <p:cNvSpPr>
              <a:spLocks noChangeArrowheads="1"/>
            </p:cNvSpPr>
            <p:nvPr/>
          </p:nvSpPr>
          <p:spPr bwMode="auto">
            <a:xfrm rot="5187566" flipV="1">
              <a:off x="4212" y="2424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0" name="AutoShape 31" descr="Dark upward diagonal"/>
            <p:cNvSpPr>
              <a:spLocks noChangeArrowheads="1"/>
            </p:cNvSpPr>
            <p:nvPr/>
          </p:nvSpPr>
          <p:spPr bwMode="auto">
            <a:xfrm rot="5898815" flipV="1">
              <a:off x="4197" y="2616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r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AutoShape 32" descr="Dark upward diagonal"/>
            <p:cNvSpPr>
              <a:spLocks noChangeArrowheads="1"/>
            </p:cNvSpPr>
            <p:nvPr/>
          </p:nvSpPr>
          <p:spPr bwMode="auto">
            <a:xfrm rot="21084544" flipV="1">
              <a:off x="3408" y="1569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AutoShape 33"/>
            <p:cNvSpPr>
              <a:spLocks noChangeArrowheads="1"/>
            </p:cNvSpPr>
            <p:nvPr/>
          </p:nvSpPr>
          <p:spPr bwMode="auto">
            <a:xfrm>
              <a:off x="3729" y="1104"/>
              <a:ext cx="384" cy="384"/>
            </a:xfrm>
            <a:custGeom>
              <a:avLst/>
              <a:gdLst>
                <a:gd name="T0" fmla="*/ 192 w 21600"/>
                <a:gd name="T1" fmla="*/ 0 h 21600"/>
                <a:gd name="T2" fmla="*/ 153 w 21600"/>
                <a:gd name="T3" fmla="*/ 339 h 21600"/>
                <a:gd name="T4" fmla="*/ 192 w 21600"/>
                <a:gd name="T5" fmla="*/ 80 h 21600"/>
                <a:gd name="T6" fmla="*/ 231 w 21600"/>
                <a:gd name="T7" fmla="*/ 33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05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169" y="16874"/>
                  </a:moveTo>
                  <a:cubicBezTo>
                    <a:pt x="6420" y="16136"/>
                    <a:pt x="4510" y="13645"/>
                    <a:pt x="4510" y="10800"/>
                  </a:cubicBezTo>
                  <a:cubicBezTo>
                    <a:pt x="4510" y="7326"/>
                    <a:pt x="7326" y="4510"/>
                    <a:pt x="10800" y="4510"/>
                  </a:cubicBezTo>
                  <a:cubicBezTo>
                    <a:pt x="14273" y="4510"/>
                    <a:pt x="17090" y="7326"/>
                    <a:pt x="17090" y="10800"/>
                  </a:cubicBezTo>
                  <a:cubicBezTo>
                    <a:pt x="17090" y="13645"/>
                    <a:pt x="15179" y="16136"/>
                    <a:pt x="12430" y="16874"/>
                  </a:cubicBezTo>
                  <a:lnTo>
                    <a:pt x="13600" y="21230"/>
                  </a:lnTo>
                  <a:cubicBezTo>
                    <a:pt x="18319" y="19963"/>
                    <a:pt x="21600" y="15686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5686"/>
                    <a:pt x="3280" y="19963"/>
                    <a:pt x="7999" y="21230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3906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round/>
              <a:headEnd/>
              <a:tailEnd/>
            </a:ln>
            <a:scene3d>
              <a:camera prst="legacyPerspectiveFront">
                <a:rot lat="16199997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" name="AutoShape 35" descr="Dark upward diagonal"/>
            <p:cNvSpPr>
              <a:spLocks noChangeArrowheads="1"/>
            </p:cNvSpPr>
            <p:nvPr/>
          </p:nvSpPr>
          <p:spPr bwMode="auto">
            <a:xfrm rot="1870304" flipV="1">
              <a:off x="3870" y="1647"/>
              <a:ext cx="144" cy="192"/>
            </a:xfrm>
            <a:custGeom>
              <a:avLst/>
              <a:gdLst>
                <a:gd name="T0" fmla="*/ 108 w 21600"/>
                <a:gd name="T1" fmla="*/ 96 h 21600"/>
                <a:gd name="T2" fmla="*/ 72 w 21600"/>
                <a:gd name="T3" fmla="*/ 192 h 21600"/>
                <a:gd name="T4" fmla="*/ 36 w 21600"/>
                <a:gd name="T5" fmla="*/ 96 h 21600"/>
                <a:gd name="T6" fmla="*/ 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00 h 21600"/>
                <a:gd name="T14" fmla="*/ 14400 w 21600"/>
                <a:gd name="T15" fmla="*/ 144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kUpDiag">
              <a:fgClr>
                <a:srgbClr val="FF3300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scene3d>
              <a:camera prst="legacyObliqueTopRight">
                <a:rot lat="0" lon="899999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rgbClr val="CCE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27" name="Group 16"/>
          <p:cNvGrpSpPr>
            <a:grpSpLocks/>
          </p:cNvGrpSpPr>
          <p:nvPr/>
        </p:nvGrpSpPr>
        <p:grpSpPr bwMode="auto">
          <a:xfrm>
            <a:off x="5791200" y="5105400"/>
            <a:ext cx="2590800" cy="1246188"/>
            <a:chOff x="3552" y="1584"/>
            <a:chExt cx="2208" cy="1313"/>
          </a:xfrm>
        </p:grpSpPr>
        <p:sp>
          <p:nvSpPr>
            <p:cNvPr id="128" name="AutoShape 17"/>
            <p:cNvSpPr>
              <a:spLocks noChangeArrowheads="1"/>
            </p:cNvSpPr>
            <p:nvPr/>
          </p:nvSpPr>
          <p:spPr bwMode="auto">
            <a:xfrm rot="5349755">
              <a:off x="4487" y="1636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AutoShape 18"/>
            <p:cNvSpPr>
              <a:spLocks noChangeArrowheads="1"/>
            </p:cNvSpPr>
            <p:nvPr/>
          </p:nvSpPr>
          <p:spPr bwMode="auto">
            <a:xfrm flipV="1">
              <a:off x="4030" y="2041"/>
              <a:ext cx="1532" cy="49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Arc 19"/>
            <p:cNvSpPr>
              <a:spLocks/>
            </p:cNvSpPr>
            <p:nvPr/>
          </p:nvSpPr>
          <p:spPr bwMode="auto">
            <a:xfrm>
              <a:off x="4040" y="2432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AutoShape 20"/>
            <p:cNvSpPr>
              <a:spLocks noChangeArrowheads="1"/>
            </p:cNvSpPr>
            <p:nvPr/>
          </p:nvSpPr>
          <p:spPr bwMode="auto">
            <a:xfrm rot="5349755">
              <a:off x="4418" y="1658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AutoShape 21"/>
            <p:cNvSpPr>
              <a:spLocks noChangeArrowheads="1"/>
            </p:cNvSpPr>
            <p:nvPr/>
          </p:nvSpPr>
          <p:spPr bwMode="auto">
            <a:xfrm flipV="1">
              <a:off x="3969" y="2063"/>
              <a:ext cx="1533" cy="49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Arc 22"/>
            <p:cNvSpPr>
              <a:spLocks/>
            </p:cNvSpPr>
            <p:nvPr/>
          </p:nvSpPr>
          <p:spPr bwMode="auto">
            <a:xfrm>
              <a:off x="3979" y="2454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AutoShape 23"/>
            <p:cNvSpPr>
              <a:spLocks noChangeArrowheads="1"/>
            </p:cNvSpPr>
            <p:nvPr/>
          </p:nvSpPr>
          <p:spPr bwMode="auto">
            <a:xfrm rot="5349755">
              <a:off x="4358" y="1680"/>
              <a:ext cx="587" cy="483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AutoShape 24"/>
            <p:cNvSpPr>
              <a:spLocks noChangeArrowheads="1"/>
            </p:cNvSpPr>
            <p:nvPr/>
          </p:nvSpPr>
          <p:spPr bwMode="auto">
            <a:xfrm flipV="1">
              <a:off x="3934" y="2084"/>
              <a:ext cx="1532" cy="494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Arc 25"/>
            <p:cNvSpPr>
              <a:spLocks/>
            </p:cNvSpPr>
            <p:nvPr/>
          </p:nvSpPr>
          <p:spPr bwMode="auto">
            <a:xfrm>
              <a:off x="3944" y="2476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AutoShape 26"/>
            <p:cNvSpPr>
              <a:spLocks noChangeArrowheads="1"/>
            </p:cNvSpPr>
            <p:nvPr/>
          </p:nvSpPr>
          <p:spPr bwMode="auto">
            <a:xfrm rot="5349755">
              <a:off x="4297" y="1701"/>
              <a:ext cx="588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AutoShape 27"/>
            <p:cNvSpPr>
              <a:spLocks noChangeArrowheads="1"/>
            </p:cNvSpPr>
            <p:nvPr/>
          </p:nvSpPr>
          <p:spPr bwMode="auto">
            <a:xfrm flipV="1">
              <a:off x="3882" y="2106"/>
              <a:ext cx="1532" cy="494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Arc 28"/>
            <p:cNvSpPr>
              <a:spLocks/>
            </p:cNvSpPr>
            <p:nvPr/>
          </p:nvSpPr>
          <p:spPr bwMode="auto">
            <a:xfrm>
              <a:off x="3917" y="2498"/>
              <a:ext cx="1479" cy="108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AutoShape 29"/>
            <p:cNvSpPr>
              <a:spLocks noChangeArrowheads="1"/>
            </p:cNvSpPr>
            <p:nvPr/>
          </p:nvSpPr>
          <p:spPr bwMode="auto">
            <a:xfrm rot="5349755">
              <a:off x="4269" y="1723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AutoShape 30"/>
            <p:cNvSpPr>
              <a:spLocks noChangeArrowheads="1"/>
            </p:cNvSpPr>
            <p:nvPr/>
          </p:nvSpPr>
          <p:spPr bwMode="auto">
            <a:xfrm flipV="1">
              <a:off x="3853" y="2121"/>
              <a:ext cx="1533" cy="494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Arc 31"/>
            <p:cNvSpPr>
              <a:spLocks/>
            </p:cNvSpPr>
            <p:nvPr/>
          </p:nvSpPr>
          <p:spPr bwMode="auto">
            <a:xfrm>
              <a:off x="3855" y="2506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AutoShape 32"/>
            <p:cNvSpPr>
              <a:spLocks noChangeArrowheads="1"/>
            </p:cNvSpPr>
            <p:nvPr/>
          </p:nvSpPr>
          <p:spPr bwMode="auto">
            <a:xfrm rot="5349755">
              <a:off x="4236" y="1723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AutoShape 33"/>
            <p:cNvSpPr>
              <a:spLocks noChangeArrowheads="1"/>
            </p:cNvSpPr>
            <p:nvPr/>
          </p:nvSpPr>
          <p:spPr bwMode="auto">
            <a:xfrm flipV="1">
              <a:off x="3795" y="2135"/>
              <a:ext cx="1532" cy="49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Arc 34"/>
            <p:cNvSpPr>
              <a:spLocks/>
            </p:cNvSpPr>
            <p:nvPr/>
          </p:nvSpPr>
          <p:spPr bwMode="auto">
            <a:xfrm>
              <a:off x="3813" y="2499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AutoShape 35"/>
            <p:cNvSpPr>
              <a:spLocks noChangeArrowheads="1"/>
            </p:cNvSpPr>
            <p:nvPr/>
          </p:nvSpPr>
          <p:spPr bwMode="auto">
            <a:xfrm rot="5349755">
              <a:off x="4199" y="1745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AutoShape 36"/>
            <p:cNvSpPr>
              <a:spLocks noChangeArrowheads="1"/>
            </p:cNvSpPr>
            <p:nvPr/>
          </p:nvSpPr>
          <p:spPr bwMode="auto">
            <a:xfrm flipV="1">
              <a:off x="3766" y="2143"/>
              <a:ext cx="1532" cy="49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Arc 37"/>
            <p:cNvSpPr>
              <a:spLocks/>
            </p:cNvSpPr>
            <p:nvPr/>
          </p:nvSpPr>
          <p:spPr bwMode="auto">
            <a:xfrm>
              <a:off x="3742" y="2534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AutoShape 38"/>
            <p:cNvSpPr>
              <a:spLocks noChangeArrowheads="1"/>
            </p:cNvSpPr>
            <p:nvPr/>
          </p:nvSpPr>
          <p:spPr bwMode="auto">
            <a:xfrm rot="5349755">
              <a:off x="4147" y="1767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AutoShape 39"/>
            <p:cNvSpPr>
              <a:spLocks noChangeArrowheads="1"/>
            </p:cNvSpPr>
            <p:nvPr/>
          </p:nvSpPr>
          <p:spPr bwMode="auto">
            <a:xfrm flipV="1">
              <a:off x="3714" y="2171"/>
              <a:ext cx="1532" cy="494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Arc 40"/>
            <p:cNvSpPr>
              <a:spLocks/>
            </p:cNvSpPr>
            <p:nvPr/>
          </p:nvSpPr>
          <p:spPr bwMode="auto">
            <a:xfrm>
              <a:off x="3699" y="2543"/>
              <a:ext cx="1478" cy="108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AutoShape 41"/>
            <p:cNvSpPr>
              <a:spLocks noChangeArrowheads="1"/>
            </p:cNvSpPr>
            <p:nvPr/>
          </p:nvSpPr>
          <p:spPr bwMode="auto">
            <a:xfrm rot="5349755">
              <a:off x="4109" y="1788"/>
              <a:ext cx="588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AutoShape 42"/>
            <p:cNvSpPr>
              <a:spLocks noChangeArrowheads="1"/>
            </p:cNvSpPr>
            <p:nvPr/>
          </p:nvSpPr>
          <p:spPr bwMode="auto">
            <a:xfrm flipV="1">
              <a:off x="3652" y="2193"/>
              <a:ext cx="1532" cy="494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Arc 43"/>
            <p:cNvSpPr>
              <a:spLocks/>
            </p:cNvSpPr>
            <p:nvPr/>
          </p:nvSpPr>
          <p:spPr bwMode="auto">
            <a:xfrm>
              <a:off x="3645" y="2571"/>
              <a:ext cx="1479" cy="109"/>
            </a:xfrm>
            <a:custGeom>
              <a:avLst/>
              <a:gdLst>
                <a:gd name="G0" fmla="+- 21577 0 0"/>
                <a:gd name="G1" fmla="+- 21600 0 0"/>
                <a:gd name="G2" fmla="+- 21600 0 0"/>
                <a:gd name="T0" fmla="*/ 0 w 43177"/>
                <a:gd name="T1" fmla="*/ 20609 h 21600"/>
                <a:gd name="T2" fmla="*/ 43177 w 43177"/>
                <a:gd name="T3" fmla="*/ 21600 h 21600"/>
                <a:gd name="T4" fmla="*/ 21577 w 4317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77" h="21600" fill="none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</a:path>
                <a:path w="43177" h="21600" stroke="0" extrusionOk="0">
                  <a:moveTo>
                    <a:pt x="-1" y="20608"/>
                  </a:moveTo>
                  <a:cubicBezTo>
                    <a:pt x="529" y="9077"/>
                    <a:pt x="10032" y="-1"/>
                    <a:pt x="21577" y="0"/>
                  </a:cubicBezTo>
                  <a:cubicBezTo>
                    <a:pt x="33506" y="0"/>
                    <a:pt x="43177" y="9670"/>
                    <a:pt x="43177" y="21600"/>
                  </a:cubicBezTo>
                  <a:lnTo>
                    <a:pt x="21577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AutoShape 44"/>
            <p:cNvSpPr>
              <a:spLocks noChangeArrowheads="1"/>
            </p:cNvSpPr>
            <p:nvPr/>
          </p:nvSpPr>
          <p:spPr bwMode="auto">
            <a:xfrm rot="5349755">
              <a:off x="4057" y="1810"/>
              <a:ext cx="587" cy="484"/>
            </a:xfrm>
            <a:prstGeom prst="flowChartOnlineStorage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AutoShape 45"/>
            <p:cNvSpPr>
              <a:spLocks noChangeArrowheads="1"/>
            </p:cNvSpPr>
            <p:nvPr/>
          </p:nvSpPr>
          <p:spPr bwMode="auto">
            <a:xfrm flipV="1">
              <a:off x="3608" y="2215"/>
              <a:ext cx="1533" cy="493"/>
            </a:xfrm>
            <a:prstGeom prst="flowChartManualOperation">
              <a:avLst/>
            </a:prstGeom>
            <a:gradFill rotWithShape="0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46"/>
            <p:cNvSpPr>
              <a:spLocks noChangeArrowheads="1"/>
            </p:cNvSpPr>
            <p:nvPr/>
          </p:nvSpPr>
          <p:spPr bwMode="auto">
            <a:xfrm>
              <a:off x="3986" y="2258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Oval 47"/>
            <p:cNvSpPr>
              <a:spLocks noChangeArrowheads="1"/>
            </p:cNvSpPr>
            <p:nvPr/>
          </p:nvSpPr>
          <p:spPr bwMode="auto">
            <a:xfrm>
              <a:off x="4174" y="2128"/>
              <a:ext cx="54" cy="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Oval 48"/>
            <p:cNvSpPr>
              <a:spLocks noChangeArrowheads="1"/>
            </p:cNvSpPr>
            <p:nvPr/>
          </p:nvSpPr>
          <p:spPr bwMode="auto">
            <a:xfrm>
              <a:off x="4739" y="2258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Oval 49"/>
            <p:cNvSpPr>
              <a:spLocks noChangeArrowheads="1"/>
            </p:cNvSpPr>
            <p:nvPr/>
          </p:nvSpPr>
          <p:spPr bwMode="auto">
            <a:xfrm>
              <a:off x="4201" y="1845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Oval 50"/>
            <p:cNvSpPr>
              <a:spLocks noChangeArrowheads="1"/>
            </p:cNvSpPr>
            <p:nvPr/>
          </p:nvSpPr>
          <p:spPr bwMode="auto">
            <a:xfrm>
              <a:off x="4470" y="1845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Oval 51"/>
            <p:cNvSpPr>
              <a:spLocks noChangeArrowheads="1"/>
            </p:cNvSpPr>
            <p:nvPr/>
          </p:nvSpPr>
          <p:spPr bwMode="auto">
            <a:xfrm>
              <a:off x="4470" y="2106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rc 52"/>
            <p:cNvSpPr>
              <a:spLocks/>
            </p:cNvSpPr>
            <p:nvPr/>
          </p:nvSpPr>
          <p:spPr bwMode="auto">
            <a:xfrm>
              <a:off x="3717" y="2484"/>
              <a:ext cx="1290" cy="413"/>
            </a:xfrm>
            <a:custGeom>
              <a:avLst/>
              <a:gdLst>
                <a:gd name="T0" fmla="*/ 0 w 38600"/>
                <a:gd name="T1" fmla="*/ 228 h 21600"/>
                <a:gd name="T2" fmla="*/ 1290 w 38600"/>
                <a:gd name="T3" fmla="*/ 227 h 21600"/>
                <a:gd name="T4" fmla="*/ 645 w 38600"/>
                <a:gd name="T5" fmla="*/ 413 h 21600"/>
                <a:gd name="T6" fmla="*/ 0 60000 65536"/>
                <a:gd name="T7" fmla="*/ 0 60000 65536"/>
                <a:gd name="T8" fmla="*/ 0 60000 65536"/>
                <a:gd name="T9" fmla="*/ 0 w 38600"/>
                <a:gd name="T10" fmla="*/ 0 h 21600"/>
                <a:gd name="T11" fmla="*/ 38600 w 38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600" h="21600" fill="none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</a:path>
                <a:path w="38600" h="21600" stroke="0" extrusionOk="0">
                  <a:moveTo>
                    <a:pt x="0" y="11908"/>
                  </a:moveTo>
                  <a:cubicBezTo>
                    <a:pt x="3665" y="4608"/>
                    <a:pt x="11135" y="-1"/>
                    <a:pt x="19304" y="0"/>
                  </a:cubicBezTo>
                  <a:cubicBezTo>
                    <a:pt x="27466" y="0"/>
                    <a:pt x="34931" y="4601"/>
                    <a:pt x="38599" y="11893"/>
                  </a:cubicBezTo>
                  <a:lnTo>
                    <a:pt x="19304" y="21600"/>
                  </a:lnTo>
                  <a:close/>
                </a:path>
              </a:pathLst>
            </a:custGeom>
            <a:solidFill>
              <a:srgbClr val="000099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Oval 53"/>
            <p:cNvSpPr>
              <a:spLocks noChangeArrowheads="1"/>
            </p:cNvSpPr>
            <p:nvPr/>
          </p:nvSpPr>
          <p:spPr bwMode="auto">
            <a:xfrm>
              <a:off x="3771" y="2541"/>
              <a:ext cx="54" cy="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Oval 54"/>
            <p:cNvSpPr>
              <a:spLocks noChangeArrowheads="1"/>
            </p:cNvSpPr>
            <p:nvPr/>
          </p:nvSpPr>
          <p:spPr bwMode="auto">
            <a:xfrm>
              <a:off x="4927" y="2563"/>
              <a:ext cx="54" cy="4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Arc 55"/>
            <p:cNvSpPr>
              <a:spLocks/>
            </p:cNvSpPr>
            <p:nvPr/>
          </p:nvSpPr>
          <p:spPr bwMode="auto">
            <a:xfrm flipV="1">
              <a:off x="3552" y="2585"/>
              <a:ext cx="192" cy="227"/>
            </a:xfrm>
            <a:custGeom>
              <a:avLst/>
              <a:gdLst>
                <a:gd name="T0" fmla="*/ 34 w 40896"/>
                <a:gd name="T1" fmla="*/ 227 h 37673"/>
                <a:gd name="T2" fmla="*/ 192 w 40896"/>
                <a:gd name="T3" fmla="*/ 72 h 37673"/>
                <a:gd name="T4" fmla="*/ 101 w 40896"/>
                <a:gd name="T5" fmla="*/ 130 h 37673"/>
                <a:gd name="T6" fmla="*/ 0 60000 65536"/>
                <a:gd name="T7" fmla="*/ 0 60000 65536"/>
                <a:gd name="T8" fmla="*/ 0 60000 65536"/>
                <a:gd name="T9" fmla="*/ 0 w 40896"/>
                <a:gd name="T10" fmla="*/ 0 h 37673"/>
                <a:gd name="T11" fmla="*/ 40896 w 40896"/>
                <a:gd name="T12" fmla="*/ 37673 h 376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96" h="37673" fill="none" extrusionOk="0">
                  <a:moveTo>
                    <a:pt x="7170" y="37672"/>
                  </a:moveTo>
                  <a:cubicBezTo>
                    <a:pt x="2606" y="33576"/>
                    <a:pt x="0" y="2773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9762" y="-1"/>
                    <a:pt x="37227" y="4601"/>
                    <a:pt x="40895" y="11893"/>
                  </a:cubicBezTo>
                </a:path>
                <a:path w="40896" h="37673" stroke="0" extrusionOk="0">
                  <a:moveTo>
                    <a:pt x="7170" y="37672"/>
                  </a:moveTo>
                  <a:cubicBezTo>
                    <a:pt x="2606" y="33576"/>
                    <a:pt x="0" y="2773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9762" y="-1"/>
                    <a:pt x="37227" y="4601"/>
                    <a:pt x="40895" y="11893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Arc 56"/>
            <p:cNvSpPr>
              <a:spLocks/>
            </p:cNvSpPr>
            <p:nvPr/>
          </p:nvSpPr>
          <p:spPr bwMode="auto">
            <a:xfrm flipV="1">
              <a:off x="4939" y="2672"/>
              <a:ext cx="203" cy="171"/>
            </a:xfrm>
            <a:custGeom>
              <a:avLst/>
              <a:gdLst>
                <a:gd name="T0" fmla="*/ 0 w 43164"/>
                <a:gd name="T1" fmla="*/ 123 h 28306"/>
                <a:gd name="T2" fmla="*/ 198 w 43164"/>
                <a:gd name="T3" fmla="*/ 171 h 28306"/>
                <a:gd name="T4" fmla="*/ 101 w 43164"/>
                <a:gd name="T5" fmla="*/ 130 h 28306"/>
                <a:gd name="T6" fmla="*/ 0 60000 65536"/>
                <a:gd name="T7" fmla="*/ 0 60000 65536"/>
                <a:gd name="T8" fmla="*/ 0 60000 65536"/>
                <a:gd name="T9" fmla="*/ 0 w 43164"/>
                <a:gd name="T10" fmla="*/ 0 h 28306"/>
                <a:gd name="T11" fmla="*/ 43164 w 43164"/>
                <a:gd name="T12" fmla="*/ 28306 h 283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64" h="28306" fill="none" extrusionOk="0">
                  <a:moveTo>
                    <a:pt x="0" y="20349"/>
                  </a:moveTo>
                  <a:cubicBezTo>
                    <a:pt x="663" y="8924"/>
                    <a:pt x="10120" y="-1"/>
                    <a:pt x="21564" y="0"/>
                  </a:cubicBezTo>
                  <a:cubicBezTo>
                    <a:pt x="33493" y="0"/>
                    <a:pt x="43164" y="9670"/>
                    <a:pt x="43164" y="21600"/>
                  </a:cubicBezTo>
                  <a:cubicBezTo>
                    <a:pt x="43164" y="23877"/>
                    <a:pt x="42803" y="26140"/>
                    <a:pt x="42096" y="28305"/>
                  </a:cubicBezTo>
                </a:path>
                <a:path w="43164" h="28306" stroke="0" extrusionOk="0">
                  <a:moveTo>
                    <a:pt x="0" y="20349"/>
                  </a:moveTo>
                  <a:cubicBezTo>
                    <a:pt x="663" y="8924"/>
                    <a:pt x="10120" y="-1"/>
                    <a:pt x="21564" y="0"/>
                  </a:cubicBezTo>
                  <a:cubicBezTo>
                    <a:pt x="33493" y="0"/>
                    <a:pt x="43164" y="9670"/>
                    <a:pt x="43164" y="21600"/>
                  </a:cubicBezTo>
                  <a:cubicBezTo>
                    <a:pt x="43164" y="23877"/>
                    <a:pt x="42803" y="26140"/>
                    <a:pt x="42096" y="28305"/>
                  </a:cubicBezTo>
                  <a:lnTo>
                    <a:pt x="21564" y="21600"/>
                  </a:lnTo>
                  <a:close/>
                </a:path>
              </a:pathLst>
            </a:custGeom>
            <a:solidFill>
              <a:srgbClr val="000099"/>
            </a:solidFill>
            <a:ln w="9525">
              <a:noFill/>
              <a:round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Rectangle 57"/>
            <p:cNvSpPr>
              <a:spLocks noChangeArrowheads="1"/>
            </p:cNvSpPr>
            <p:nvPr/>
          </p:nvSpPr>
          <p:spPr bwMode="auto">
            <a:xfrm rot="-2467457">
              <a:off x="5062" y="2498"/>
              <a:ext cx="698" cy="17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2225</Words>
  <Application>Microsoft Office PowerPoint</Application>
  <PresentationFormat>On-screen Show (4:3)</PresentationFormat>
  <Paragraphs>333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</dc:creator>
  <cp:lastModifiedBy>Sho</cp:lastModifiedBy>
  <cp:revision>62</cp:revision>
  <dcterms:created xsi:type="dcterms:W3CDTF">2015-02-16T08:35:55Z</dcterms:created>
  <dcterms:modified xsi:type="dcterms:W3CDTF">2015-02-27T04:37:27Z</dcterms:modified>
</cp:coreProperties>
</file>