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7" r:id="rId11"/>
    <p:sldId id="265" r:id="rId12"/>
    <p:sldId id="268" r:id="rId13"/>
    <p:sldId id="266"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14049-AEA3-4013-8772-F23D4E101705}"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14049-AEA3-4013-8772-F23D4E101705}"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14049-AEA3-4013-8772-F23D4E101705}"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14049-AEA3-4013-8772-F23D4E101705}"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14049-AEA3-4013-8772-F23D4E101705}"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14049-AEA3-4013-8772-F23D4E101705}"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14049-AEA3-4013-8772-F23D4E101705}" type="datetimeFigureOut">
              <a:rPr lang="en-US" smtClean="0"/>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14049-AEA3-4013-8772-F23D4E101705}" type="datetimeFigureOut">
              <a:rPr lang="en-US" smtClean="0"/>
              <a:t>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14049-AEA3-4013-8772-F23D4E101705}" type="datetimeFigureOut">
              <a:rPr lang="en-US" smtClean="0"/>
              <a:t>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14049-AEA3-4013-8772-F23D4E101705}"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14049-AEA3-4013-8772-F23D4E101705}"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BF559-92FE-4031-848F-6FD9249593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14049-AEA3-4013-8772-F23D4E101705}" type="datetimeFigureOut">
              <a:rPr lang="en-US" smtClean="0"/>
              <a:t>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BF559-92FE-4031-848F-6FD9249593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133600"/>
            <a:ext cx="398679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dirty="0" smtClean="0"/>
              <a:t>DC Generators (ii) </a:t>
            </a:r>
            <a:endParaRPr lang="en-US" sz="4000" dirty="0"/>
          </a:p>
        </p:txBody>
      </p:sp>
      <p:sp>
        <p:nvSpPr>
          <p:cNvPr id="3" name="TextBox 2"/>
          <p:cNvSpPr txBox="1"/>
          <p:nvPr/>
        </p:nvSpPr>
        <p:spPr>
          <a:xfrm>
            <a:off x="914400" y="3581400"/>
            <a:ext cx="13806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Lecture No 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555641"/>
          </a:xfrm>
          <a:prstGeom prst="rect">
            <a:avLst/>
          </a:prstGeom>
        </p:spPr>
        <p:txBody>
          <a:bodyPr wrap="square">
            <a:spAutoFit/>
          </a:bodyPr>
          <a:lstStyle/>
          <a:p>
            <a:r>
              <a:rPr lang="en-US" sz="2800" b="1" u="sng" dirty="0" smtClean="0"/>
              <a:t>Line Boosters </a:t>
            </a:r>
          </a:p>
          <a:p>
            <a:r>
              <a:rPr lang="en-US" sz="2800" dirty="0" smtClean="0"/>
              <a:t>In </a:t>
            </a:r>
            <a:r>
              <a:rPr lang="en-US" sz="2800" dirty="0"/>
              <a:t>the days of direct current mains, voltage drop along the line was a problem so line boosters were used to correct it. Suppose that the mains voltage was 110 V. Houses near the power station would receive 110 volts but those remote from the power station might receive only 100 V so a line booster would be inserted at an appropriate point to "boost" the voltage. It consisted of a motor, connected in parallel with the mains, driving a generator, in series with the mains. The motor ran at the depleted mains voltage of 100 V and the generator added another 10 V to restore the voltage to 110 V. This was an inefficient system and was made obsolete by the development of alternating current mains, which allowed for high-voltage distribution and voltage regulation by transformers.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46659"/>
          </a:xfrm>
          <a:prstGeom prst="rect">
            <a:avLst/>
          </a:prstGeom>
        </p:spPr>
        <p:txBody>
          <a:bodyPr wrap="square">
            <a:spAutoFit/>
          </a:bodyPr>
          <a:lstStyle/>
          <a:p>
            <a:r>
              <a:rPr lang="en-US" sz="2400" b="1" u="sng" dirty="0" smtClean="0"/>
              <a:t>(ii) Shunt generator: </a:t>
            </a:r>
          </a:p>
          <a:p>
            <a:r>
              <a:rPr lang="en-US" dirty="0" smtClean="0"/>
              <a:t>In </a:t>
            </a:r>
            <a:r>
              <a:rPr lang="en-US" dirty="0"/>
              <a:t>a shunt generator, the field winding is connected in parallel with the </a:t>
            </a:r>
            <a:r>
              <a:rPr lang="en-US" dirty="0" smtClean="0"/>
              <a:t>armature winding </a:t>
            </a:r>
            <a:r>
              <a:rPr lang="en-US" dirty="0"/>
              <a:t>so that terminal voltage of the generator is applied across it. The shunt</a:t>
            </a:r>
          </a:p>
          <a:p>
            <a:r>
              <a:rPr lang="en-US" dirty="0"/>
              <a:t>field winding has many turns of fine wire having high resistance. Therefore</a:t>
            </a:r>
            <a:r>
              <a:rPr lang="en-US" dirty="0" smtClean="0"/>
              <a:t>, only </a:t>
            </a:r>
            <a:r>
              <a:rPr lang="en-US" dirty="0"/>
              <a:t>a part of armature current flows through shunt field winding and the </a:t>
            </a:r>
            <a:r>
              <a:rPr lang="en-US" dirty="0" smtClean="0"/>
              <a:t>rest flows </a:t>
            </a:r>
            <a:r>
              <a:rPr lang="en-US" dirty="0"/>
              <a:t>through the load. </a:t>
            </a:r>
            <a:r>
              <a:rPr lang="en-US" dirty="0" smtClean="0"/>
              <a:t>Fig.. shows </a:t>
            </a:r>
            <a:r>
              <a:rPr lang="en-US" dirty="0"/>
              <a:t>the connections of a </a:t>
            </a:r>
            <a:r>
              <a:rPr lang="en-US" dirty="0" smtClean="0"/>
              <a:t>shunt-wound generator</a:t>
            </a:r>
            <a:r>
              <a:rPr lang="en-US" dirty="0"/>
              <a:t>.</a:t>
            </a:r>
          </a:p>
        </p:txBody>
      </p:sp>
      <p:pic>
        <p:nvPicPr>
          <p:cNvPr id="7170" name="Picture 2"/>
          <p:cNvPicPr>
            <a:picLocks noChangeAspect="1" noChangeArrowheads="1"/>
          </p:cNvPicPr>
          <p:nvPr/>
        </p:nvPicPr>
        <p:blipFill>
          <a:blip r:embed="rId2" cstate="print"/>
          <a:srcRect/>
          <a:stretch>
            <a:fillRect/>
          </a:stretch>
        </p:blipFill>
        <p:spPr bwMode="auto">
          <a:xfrm>
            <a:off x="0" y="1828800"/>
            <a:ext cx="4114800" cy="314528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48200" y="1447800"/>
            <a:ext cx="4193755" cy="4902558"/>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228600" y="4953000"/>
            <a:ext cx="3933825" cy="1685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46659"/>
          </a:xfrm>
          <a:prstGeom prst="rect">
            <a:avLst/>
          </a:prstGeom>
        </p:spPr>
        <p:txBody>
          <a:bodyPr wrap="square">
            <a:spAutoFit/>
          </a:bodyPr>
          <a:lstStyle/>
          <a:p>
            <a:r>
              <a:rPr lang="en-US" sz="2400" b="1" u="sng" dirty="0" smtClean="0"/>
              <a:t>(iii) Compound generator :</a:t>
            </a:r>
            <a:endParaRPr lang="en-US" sz="2400" b="1" u="sng" dirty="0"/>
          </a:p>
          <a:p>
            <a:r>
              <a:rPr lang="en-US" dirty="0"/>
              <a:t>In a compound-wound generator, there are two sets of field windings on </a:t>
            </a:r>
            <a:r>
              <a:rPr lang="en-US" dirty="0" smtClean="0"/>
              <a:t>each pole—one </a:t>
            </a:r>
            <a:r>
              <a:rPr lang="en-US" dirty="0"/>
              <a:t>is in series and the other in parallel with the armature. A </a:t>
            </a:r>
            <a:r>
              <a:rPr lang="en-US" dirty="0" smtClean="0"/>
              <a:t>compound wound </a:t>
            </a:r>
            <a:r>
              <a:rPr lang="en-US" dirty="0"/>
              <a:t>generator may be:</a:t>
            </a:r>
          </a:p>
          <a:p>
            <a:r>
              <a:rPr lang="en-US" dirty="0"/>
              <a:t>(a) Short Shunt in which only shunt field winding is in parallel with </a:t>
            </a:r>
            <a:r>
              <a:rPr lang="en-US" dirty="0" smtClean="0"/>
              <a:t>the armature winding.</a:t>
            </a:r>
            <a:endParaRPr lang="en-US" dirty="0"/>
          </a:p>
          <a:p>
            <a:r>
              <a:rPr lang="en-US" dirty="0"/>
              <a:t>(b) Long Shunt in which shunt field winding is in parallel with both </a:t>
            </a:r>
            <a:r>
              <a:rPr lang="en-US" dirty="0" smtClean="0"/>
              <a:t>series field </a:t>
            </a:r>
            <a:r>
              <a:rPr lang="en-US" dirty="0"/>
              <a:t>and armature winding</a:t>
            </a:r>
          </a:p>
        </p:txBody>
      </p:sp>
      <p:pic>
        <p:nvPicPr>
          <p:cNvPr id="8194" name="Picture 2"/>
          <p:cNvPicPr>
            <a:picLocks noChangeAspect="1" noChangeArrowheads="1"/>
          </p:cNvPicPr>
          <p:nvPr/>
        </p:nvPicPr>
        <p:blipFill>
          <a:blip r:embed="rId2" cstate="print"/>
          <a:srcRect/>
          <a:stretch>
            <a:fillRect/>
          </a:stretch>
        </p:blipFill>
        <p:spPr bwMode="auto">
          <a:xfrm>
            <a:off x="304800" y="2133600"/>
            <a:ext cx="8564486" cy="3505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52400"/>
            <a:ext cx="6705600" cy="3219281"/>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0" y="3505200"/>
            <a:ext cx="7210534" cy="2819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569660"/>
          </a:xfrm>
          <a:prstGeom prst="rect">
            <a:avLst/>
          </a:prstGeom>
        </p:spPr>
        <p:txBody>
          <a:bodyPr wrap="square">
            <a:spAutoFit/>
          </a:bodyPr>
          <a:lstStyle/>
          <a:p>
            <a:pPr algn="ctr"/>
            <a:r>
              <a:rPr lang="en-US" sz="2400" b="1" u="sng" dirty="0"/>
              <a:t>Losses in a D.C. Machine</a:t>
            </a:r>
          </a:p>
          <a:p>
            <a:r>
              <a:rPr lang="en-US" dirty="0"/>
              <a:t>The losses in a </a:t>
            </a:r>
            <a:r>
              <a:rPr lang="en-US" dirty="0" err="1"/>
              <a:t>d.c</a:t>
            </a:r>
            <a:r>
              <a:rPr lang="en-US" dirty="0"/>
              <a:t>. machine (generator or motor) may be divided into </a:t>
            </a:r>
            <a:r>
              <a:rPr lang="en-US" dirty="0" smtClean="0"/>
              <a:t>three classes </a:t>
            </a:r>
            <a:r>
              <a:rPr lang="en-US" dirty="0" err="1"/>
              <a:t>viz</a:t>
            </a:r>
            <a:r>
              <a:rPr lang="en-US" dirty="0"/>
              <a:t> (</a:t>
            </a:r>
            <a:r>
              <a:rPr lang="en-US" dirty="0" err="1"/>
              <a:t>i</a:t>
            </a:r>
            <a:r>
              <a:rPr lang="en-US" dirty="0"/>
              <a:t>) copper losses (ii) iron or core losses and (iii) mechanical losses</a:t>
            </a:r>
            <a:r>
              <a:rPr lang="en-US" dirty="0" smtClean="0"/>
              <a:t>. </a:t>
            </a:r>
          </a:p>
          <a:p>
            <a:r>
              <a:rPr lang="en-US" dirty="0" smtClean="0"/>
              <a:t>All </a:t>
            </a:r>
            <a:r>
              <a:rPr lang="en-US" dirty="0"/>
              <a:t>these losses appear as heat and thus raise the temperature of the machine.</a:t>
            </a:r>
          </a:p>
          <a:p>
            <a:r>
              <a:rPr lang="en-US" dirty="0"/>
              <a:t>They also lower the efficiency of the machine.</a:t>
            </a:r>
          </a:p>
        </p:txBody>
      </p:sp>
      <p:pic>
        <p:nvPicPr>
          <p:cNvPr id="10242" name="Picture 2"/>
          <p:cNvPicPr>
            <a:picLocks noChangeAspect="1" noChangeArrowheads="1"/>
          </p:cNvPicPr>
          <p:nvPr/>
        </p:nvPicPr>
        <p:blipFill>
          <a:blip r:embed="rId2" cstate="print"/>
          <a:srcRect/>
          <a:stretch>
            <a:fillRect/>
          </a:stretch>
        </p:blipFill>
        <p:spPr bwMode="auto">
          <a:xfrm>
            <a:off x="0" y="1600200"/>
            <a:ext cx="9144000" cy="3495675"/>
          </a:xfrm>
          <a:prstGeom prst="rect">
            <a:avLst/>
          </a:prstGeom>
          <a:noFill/>
          <a:ln w="9525">
            <a:noFill/>
            <a:miter lim="800000"/>
            <a:headEnd/>
            <a:tailEnd/>
          </a:ln>
        </p:spPr>
      </p:pic>
      <p:sp>
        <p:nvSpPr>
          <p:cNvPr id="5" name="Rectangle 4"/>
          <p:cNvSpPr/>
          <p:nvPr/>
        </p:nvSpPr>
        <p:spPr>
          <a:xfrm>
            <a:off x="0" y="5334000"/>
            <a:ext cx="9144000" cy="923330"/>
          </a:xfrm>
          <a:prstGeom prst="rect">
            <a:avLst/>
          </a:prstGeom>
        </p:spPr>
        <p:txBody>
          <a:bodyPr wrap="square">
            <a:spAutoFit/>
          </a:bodyPr>
          <a:lstStyle/>
          <a:p>
            <a:r>
              <a:rPr lang="en-US" dirty="0" smtClean="0"/>
              <a:t>Note. </a:t>
            </a:r>
            <a:r>
              <a:rPr lang="en-US" dirty="0"/>
              <a:t>There is also brush contact loss due to brush contact resistance </a:t>
            </a:r>
            <a:r>
              <a:rPr lang="en-US" dirty="0" smtClean="0"/>
              <a:t>(i.e., resistance </a:t>
            </a:r>
            <a:r>
              <a:rPr lang="en-US" dirty="0"/>
              <a:t>between the surface of brush and surface of </a:t>
            </a:r>
            <a:r>
              <a:rPr lang="en-US" dirty="0" err="1"/>
              <a:t>commutator</a:t>
            </a:r>
            <a:r>
              <a:rPr lang="en-US" dirty="0"/>
              <a:t>). </a:t>
            </a:r>
            <a:r>
              <a:rPr lang="en-US" dirty="0" smtClean="0"/>
              <a:t>This loss </a:t>
            </a:r>
            <a:r>
              <a:rPr lang="en-US" dirty="0"/>
              <a:t>is generally included in armature copper </a:t>
            </a:r>
            <a:r>
              <a:rPr lang="en-US" dirty="0" smtClean="0"/>
              <a:t>loss.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304800"/>
            <a:ext cx="9144000" cy="2211859"/>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0" y="4724400"/>
            <a:ext cx="9144000" cy="1396247"/>
          </a:xfrm>
          <a:prstGeom prst="rect">
            <a:avLst/>
          </a:prstGeom>
          <a:noFill/>
          <a:ln w="9525">
            <a:noFill/>
            <a:miter lim="800000"/>
            <a:headEnd/>
            <a:tailEnd/>
          </a:ln>
        </p:spPr>
      </p:pic>
      <p:sp>
        <p:nvSpPr>
          <p:cNvPr id="5" name="Rectangle 4"/>
          <p:cNvSpPr/>
          <p:nvPr/>
        </p:nvSpPr>
        <p:spPr>
          <a:xfrm>
            <a:off x="0" y="2819400"/>
            <a:ext cx="9144000" cy="1477328"/>
          </a:xfrm>
          <a:prstGeom prst="rect">
            <a:avLst/>
          </a:prstGeom>
        </p:spPr>
        <p:txBody>
          <a:bodyPr wrap="square">
            <a:spAutoFit/>
          </a:bodyPr>
          <a:lstStyle/>
          <a:p>
            <a:r>
              <a:rPr lang="en-US" dirty="0"/>
              <a:t>Copper losses result from Joule heating stating that the energy lost increases as the square of the current through the wire and is in proportion of the electrical resistance of the conductors.</a:t>
            </a:r>
          </a:p>
          <a:p>
            <a:r>
              <a:rPr lang="en-US" dirty="0"/>
              <a:t>Copper Loss = I2R</a:t>
            </a:r>
          </a:p>
          <a:p>
            <a:r>
              <a:rPr lang="en-US" dirty="0"/>
              <a:t>where I (amperes) is the current flowing in the conductor and R (ohms) the resistance of the conductor. The copper loss being represented in watts.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48006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1676400" y="4800600"/>
            <a:ext cx="5105400" cy="1447800"/>
          </a:xfrm>
          <a:prstGeom prst="rect">
            <a:avLst/>
          </a:prstGeom>
          <a:noFill/>
          <a:ln w="9525">
            <a:noFill/>
            <a:miter lim="800000"/>
            <a:headEnd/>
            <a:tailEnd/>
          </a:ln>
        </p:spPr>
      </p:pic>
      <p:sp>
        <p:nvSpPr>
          <p:cNvPr id="4" name="Rectangle 3"/>
          <p:cNvSpPr/>
          <p:nvPr/>
        </p:nvSpPr>
        <p:spPr>
          <a:xfrm>
            <a:off x="0" y="6211669"/>
            <a:ext cx="9144000" cy="646331"/>
          </a:xfrm>
          <a:prstGeom prst="rect">
            <a:avLst/>
          </a:prstGeom>
        </p:spPr>
        <p:txBody>
          <a:bodyPr wrap="square">
            <a:spAutoFit/>
          </a:bodyPr>
          <a:lstStyle/>
          <a:p>
            <a:r>
              <a:rPr lang="en-US" dirty="0"/>
              <a:t>In order to reduce this loss in a </a:t>
            </a:r>
            <a:r>
              <a:rPr lang="en-US" dirty="0" err="1"/>
              <a:t>d.c</a:t>
            </a:r>
            <a:r>
              <a:rPr lang="en-US" dirty="0"/>
              <a:t>. machine, armature core is made of </a:t>
            </a:r>
            <a:r>
              <a:rPr lang="en-US" dirty="0" smtClean="0"/>
              <a:t>such materials </a:t>
            </a:r>
            <a:r>
              <a:rPr lang="en-US" dirty="0"/>
              <a:t>which have a low value of Steinmetz hysteresis co-efficient e.g</a:t>
            </a:r>
            <a:r>
              <a:rPr lang="en-US" dirty="0" smtClean="0"/>
              <a:t>., silicon </a:t>
            </a:r>
            <a:r>
              <a:rPr lang="en-US" dirty="0"/>
              <a:t>steel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1"/>
            <a:ext cx="9144000" cy="3776353"/>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 y="3810000"/>
            <a:ext cx="9144001"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
            <a:ext cx="8839200" cy="5783785"/>
          </a:xfrm>
          <a:prstGeom prst="rect">
            <a:avLst/>
          </a:prstGeom>
          <a:noFill/>
          <a:ln w="9525">
            <a:noFill/>
            <a:miter lim="800000"/>
            <a:headEnd/>
            <a:tailEnd/>
          </a:ln>
        </p:spPr>
      </p:pic>
      <p:sp>
        <p:nvSpPr>
          <p:cNvPr id="3" name="Rectangle 2"/>
          <p:cNvSpPr/>
          <p:nvPr/>
        </p:nvSpPr>
        <p:spPr>
          <a:xfrm>
            <a:off x="0" y="5934670"/>
            <a:ext cx="9144000" cy="646331"/>
          </a:xfrm>
          <a:prstGeom prst="rect">
            <a:avLst/>
          </a:prstGeom>
        </p:spPr>
        <p:txBody>
          <a:bodyPr wrap="square">
            <a:spAutoFit/>
          </a:bodyPr>
          <a:lstStyle/>
          <a:p>
            <a:r>
              <a:rPr lang="en-US" dirty="0"/>
              <a:t>It may be noted that eddy current loss depends upon the square of </a:t>
            </a:r>
            <a:r>
              <a:rPr lang="en-US" dirty="0" smtClean="0"/>
              <a:t>lamination thickness</a:t>
            </a:r>
            <a:r>
              <a:rPr lang="en-US" dirty="0"/>
              <a:t>. For this reason, lamination thickness should be kept as small </a:t>
            </a:r>
            <a:r>
              <a:rPr lang="en-US" dirty="0" smtClean="0"/>
              <a:t>as possible</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23658"/>
          </a:xfrm>
          <a:prstGeom prst="rect">
            <a:avLst/>
          </a:prstGeom>
        </p:spPr>
        <p:txBody>
          <a:bodyPr wrap="square">
            <a:spAutoFit/>
          </a:bodyPr>
          <a:lstStyle/>
          <a:p>
            <a:r>
              <a:rPr lang="en-US" sz="2400" b="1" u="sng" dirty="0"/>
              <a:t>3. Mechanical losses</a:t>
            </a:r>
          </a:p>
          <a:p>
            <a:r>
              <a:rPr lang="en-US" dirty="0"/>
              <a:t>These losses are due to friction and </a:t>
            </a:r>
            <a:r>
              <a:rPr lang="en-US" dirty="0" err="1"/>
              <a:t>windage</a:t>
            </a:r>
            <a:r>
              <a:rPr lang="en-US" dirty="0"/>
              <a:t>.</a:t>
            </a:r>
          </a:p>
          <a:p>
            <a:r>
              <a:rPr lang="en-US" dirty="0"/>
              <a:t>(</a:t>
            </a:r>
            <a:r>
              <a:rPr lang="en-US" dirty="0" err="1"/>
              <a:t>i</a:t>
            </a:r>
            <a:r>
              <a:rPr lang="en-US" dirty="0"/>
              <a:t>) friction loss e.g., bearing friction, brush friction etc.</a:t>
            </a:r>
          </a:p>
          <a:p>
            <a:r>
              <a:rPr lang="en-US" dirty="0"/>
              <a:t>(ii) </a:t>
            </a:r>
            <a:r>
              <a:rPr lang="en-US" dirty="0" err="1"/>
              <a:t>windage</a:t>
            </a:r>
            <a:r>
              <a:rPr lang="en-US" dirty="0"/>
              <a:t> loss i.e., air friction of rotating armature.</a:t>
            </a:r>
          </a:p>
          <a:p>
            <a:r>
              <a:rPr lang="en-US" dirty="0"/>
              <a:t>These losses depend upon the speed of the machine. But for a given speed, </a:t>
            </a:r>
            <a:r>
              <a:rPr lang="en-US" dirty="0" smtClean="0"/>
              <a:t>they are </a:t>
            </a:r>
            <a:r>
              <a:rPr lang="en-US" dirty="0"/>
              <a:t>practically constant.</a:t>
            </a:r>
          </a:p>
          <a:p>
            <a:r>
              <a:rPr lang="en-US" dirty="0" smtClean="0"/>
              <a:t>Note. </a:t>
            </a:r>
            <a:r>
              <a:rPr lang="en-US" dirty="0"/>
              <a:t>Iron losses and mechanical losses together are called stray losses</a:t>
            </a:r>
          </a:p>
        </p:txBody>
      </p:sp>
      <p:sp>
        <p:nvSpPr>
          <p:cNvPr id="4" name="Rectangle 3"/>
          <p:cNvSpPr/>
          <p:nvPr/>
        </p:nvSpPr>
        <p:spPr>
          <a:xfrm>
            <a:off x="0" y="2209800"/>
            <a:ext cx="9144000" cy="2215991"/>
          </a:xfrm>
          <a:prstGeom prst="rect">
            <a:avLst/>
          </a:prstGeom>
        </p:spPr>
        <p:txBody>
          <a:bodyPr wrap="square">
            <a:spAutoFit/>
          </a:bodyPr>
          <a:lstStyle/>
          <a:p>
            <a:r>
              <a:rPr lang="en-US" sz="2400" b="1" u="sng" dirty="0"/>
              <a:t>Constant and Variable Losses</a:t>
            </a:r>
          </a:p>
          <a:p>
            <a:r>
              <a:rPr lang="en-US" dirty="0"/>
              <a:t>The losses in a </a:t>
            </a:r>
            <a:r>
              <a:rPr lang="en-US" dirty="0" err="1"/>
              <a:t>d.c</a:t>
            </a:r>
            <a:r>
              <a:rPr lang="en-US" dirty="0"/>
              <a:t>. generator (or </a:t>
            </a:r>
            <a:r>
              <a:rPr lang="en-US" dirty="0" err="1"/>
              <a:t>d.c</a:t>
            </a:r>
            <a:r>
              <a:rPr lang="en-US" dirty="0"/>
              <a:t>. motor) may be sub-divided </a:t>
            </a:r>
            <a:r>
              <a:rPr lang="en-US" dirty="0" smtClean="0"/>
              <a:t>into</a:t>
            </a:r>
          </a:p>
          <a:p>
            <a:r>
              <a:rPr lang="en-US" sz="2400" b="1" dirty="0" smtClean="0"/>
              <a:t>(</a:t>
            </a:r>
            <a:r>
              <a:rPr lang="en-US" sz="2400" b="1" dirty="0" err="1" smtClean="0"/>
              <a:t>i</a:t>
            </a:r>
            <a:r>
              <a:rPr lang="en-US" sz="2400" b="1" dirty="0" smtClean="0"/>
              <a:t>) Constant </a:t>
            </a:r>
            <a:r>
              <a:rPr lang="en-US" sz="2400" b="1" dirty="0"/>
              <a:t>losses</a:t>
            </a:r>
          </a:p>
          <a:p>
            <a:r>
              <a:rPr lang="en-US" dirty="0"/>
              <a:t>Those losses in a </a:t>
            </a:r>
            <a:r>
              <a:rPr lang="en-US" dirty="0" err="1"/>
              <a:t>d.c</a:t>
            </a:r>
            <a:r>
              <a:rPr lang="en-US" dirty="0"/>
              <a:t>. generator which remain constant at all loads are known </a:t>
            </a:r>
            <a:r>
              <a:rPr lang="en-US" dirty="0" smtClean="0"/>
              <a:t>as constant </a:t>
            </a:r>
            <a:r>
              <a:rPr lang="en-US" dirty="0"/>
              <a:t>losses. The constant losses in a </a:t>
            </a:r>
            <a:r>
              <a:rPr lang="en-US" dirty="0" err="1"/>
              <a:t>d.c</a:t>
            </a:r>
            <a:r>
              <a:rPr lang="en-US" dirty="0"/>
              <a:t>. generator are:</a:t>
            </a:r>
          </a:p>
          <a:p>
            <a:r>
              <a:rPr lang="en-US" dirty="0"/>
              <a:t>(a) iron losses</a:t>
            </a:r>
          </a:p>
          <a:p>
            <a:r>
              <a:rPr lang="en-US" dirty="0"/>
              <a:t>(b) mechanical </a:t>
            </a:r>
            <a:r>
              <a:rPr lang="en-US" dirty="0" smtClean="0"/>
              <a:t>losses</a:t>
            </a:r>
            <a:endParaRPr lang="en-US" dirty="0"/>
          </a:p>
        </p:txBody>
      </p:sp>
      <p:sp>
        <p:nvSpPr>
          <p:cNvPr id="6" name="Rectangle 5"/>
          <p:cNvSpPr/>
          <p:nvPr/>
        </p:nvSpPr>
        <p:spPr>
          <a:xfrm>
            <a:off x="0" y="4343400"/>
            <a:ext cx="9144000" cy="1015663"/>
          </a:xfrm>
          <a:prstGeom prst="rect">
            <a:avLst/>
          </a:prstGeom>
        </p:spPr>
        <p:txBody>
          <a:bodyPr wrap="square">
            <a:spAutoFit/>
          </a:bodyPr>
          <a:lstStyle/>
          <a:p>
            <a:r>
              <a:rPr lang="en-US" sz="2400" b="1" dirty="0"/>
              <a:t>(ii) Variable losses</a:t>
            </a:r>
          </a:p>
          <a:p>
            <a:r>
              <a:rPr lang="en-US" dirty="0"/>
              <a:t>Those losses in a </a:t>
            </a:r>
            <a:r>
              <a:rPr lang="en-US" dirty="0" err="1"/>
              <a:t>d.c</a:t>
            </a:r>
            <a:r>
              <a:rPr lang="en-US" dirty="0"/>
              <a:t>. generator which vary with load are called variable losses.</a:t>
            </a:r>
          </a:p>
          <a:p>
            <a:r>
              <a:rPr lang="en-US" dirty="0"/>
              <a:t>The variable losses in a </a:t>
            </a:r>
            <a:r>
              <a:rPr lang="en-US" dirty="0" err="1"/>
              <a:t>d.c</a:t>
            </a:r>
            <a:r>
              <a:rPr lang="en-US" dirty="0"/>
              <a:t>. generator are</a:t>
            </a:r>
          </a:p>
        </p:txBody>
      </p:sp>
      <p:pic>
        <p:nvPicPr>
          <p:cNvPr id="15362" name="Picture 2"/>
          <p:cNvPicPr>
            <a:picLocks noChangeAspect="1" noChangeArrowheads="1"/>
          </p:cNvPicPr>
          <p:nvPr/>
        </p:nvPicPr>
        <p:blipFill>
          <a:blip r:embed="rId2" cstate="print"/>
          <a:srcRect/>
          <a:stretch>
            <a:fillRect/>
          </a:stretch>
        </p:blipFill>
        <p:spPr bwMode="auto">
          <a:xfrm>
            <a:off x="1219200" y="5410200"/>
            <a:ext cx="7349150" cy="129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905000" y="228600"/>
            <a:ext cx="4572000" cy="461963"/>
          </a:xfrm>
          <a:prstGeom prst="rect">
            <a:avLst/>
          </a:prstGeom>
          <a:noFill/>
          <a:ln w="9525">
            <a:noFill/>
            <a:miter lim="800000"/>
            <a:headEnd/>
            <a:tailEnd/>
          </a:ln>
        </p:spPr>
        <p:txBody>
          <a:bodyPr>
            <a:spAutoFit/>
          </a:bodyPr>
          <a:lstStyle/>
          <a:p>
            <a:r>
              <a:rPr lang="en-US" sz="2400" b="1" dirty="0">
                <a:latin typeface="Calibri" pitchFamily="34" charset="0"/>
              </a:rPr>
              <a:t>Armature Resistance (Ra)</a:t>
            </a:r>
          </a:p>
        </p:txBody>
      </p:sp>
      <p:sp>
        <p:nvSpPr>
          <p:cNvPr id="37891" name="Rectangle 2"/>
          <p:cNvSpPr>
            <a:spLocks noChangeArrowheads="1"/>
          </p:cNvSpPr>
          <p:nvPr/>
        </p:nvSpPr>
        <p:spPr bwMode="auto">
          <a:xfrm>
            <a:off x="0" y="762000"/>
            <a:ext cx="9144000" cy="1631950"/>
          </a:xfrm>
          <a:prstGeom prst="rect">
            <a:avLst/>
          </a:prstGeom>
          <a:noFill/>
          <a:ln w="9525">
            <a:noFill/>
            <a:miter lim="800000"/>
            <a:headEnd/>
            <a:tailEnd/>
          </a:ln>
        </p:spPr>
        <p:txBody>
          <a:bodyPr>
            <a:spAutoFit/>
          </a:bodyPr>
          <a:lstStyle/>
          <a:p>
            <a:r>
              <a:rPr lang="en-US" sz="2000" dirty="0">
                <a:latin typeface="Calibri" pitchFamily="34" charset="0"/>
              </a:rPr>
              <a:t>The resistance offered by the armature circuit is known as armature resistance (Ra) and includes:</a:t>
            </a:r>
          </a:p>
          <a:p>
            <a:r>
              <a:rPr lang="en-US" sz="2000" dirty="0">
                <a:latin typeface="Calibri" pitchFamily="34" charset="0"/>
              </a:rPr>
              <a:t>(</a:t>
            </a:r>
            <a:r>
              <a:rPr lang="en-US" sz="2000" dirty="0" err="1">
                <a:latin typeface="Calibri" pitchFamily="34" charset="0"/>
              </a:rPr>
              <a:t>i</a:t>
            </a:r>
            <a:r>
              <a:rPr lang="en-US" sz="2000" dirty="0">
                <a:latin typeface="Calibri" pitchFamily="34" charset="0"/>
              </a:rPr>
              <a:t>) resistance of armature </a:t>
            </a:r>
            <a:r>
              <a:rPr lang="en-US" sz="2000" dirty="0" smtClean="0">
                <a:latin typeface="Calibri" pitchFamily="34" charset="0"/>
              </a:rPr>
              <a:t>winding.</a:t>
            </a:r>
            <a:endParaRPr lang="en-US" sz="2000" dirty="0">
              <a:latin typeface="Calibri" pitchFamily="34" charset="0"/>
            </a:endParaRPr>
          </a:p>
          <a:p>
            <a:r>
              <a:rPr lang="en-US" sz="2000" dirty="0">
                <a:latin typeface="Calibri" pitchFamily="34" charset="0"/>
              </a:rPr>
              <a:t>(ii) resistance of brushes</a:t>
            </a:r>
          </a:p>
          <a:p>
            <a:r>
              <a:rPr lang="en-US" sz="2000" dirty="0">
                <a:latin typeface="Calibri" pitchFamily="34" charset="0"/>
              </a:rPr>
              <a:t>The armature resistance depends upon the construction of machine</a:t>
            </a:r>
            <a:r>
              <a:rPr lang="en-US" dirty="0">
                <a:latin typeface="Calibri" pitchFamily="34" charset="0"/>
              </a:rPr>
              <a:t>.</a:t>
            </a:r>
          </a:p>
        </p:txBody>
      </p:sp>
      <p:grpSp>
        <p:nvGrpSpPr>
          <p:cNvPr id="6" name="Group 15"/>
          <p:cNvGrpSpPr>
            <a:grpSpLocks/>
          </p:cNvGrpSpPr>
          <p:nvPr/>
        </p:nvGrpSpPr>
        <p:grpSpPr bwMode="auto">
          <a:xfrm>
            <a:off x="1371600" y="2971800"/>
            <a:ext cx="5562600" cy="3124200"/>
            <a:chOff x="720" y="768"/>
            <a:chExt cx="3744" cy="2496"/>
          </a:xfrm>
        </p:grpSpPr>
        <p:sp>
          <p:nvSpPr>
            <p:cNvPr id="7" name="AutoShape 16"/>
            <p:cNvSpPr>
              <a:spLocks noChangeArrowheads="1"/>
            </p:cNvSpPr>
            <p:nvPr/>
          </p:nvSpPr>
          <p:spPr bwMode="auto">
            <a:xfrm flipV="1">
              <a:off x="1680" y="2928"/>
              <a:ext cx="2255" cy="2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s>
                <a:gs pos="50000">
                  <a:schemeClr val="bg1"/>
                </a:gs>
                <a:gs pos="100000">
                  <a:schemeClr val="bg2"/>
                </a:gs>
              </a:gsLst>
              <a:lin ang="0" scaled="1"/>
            </a:gradFill>
            <a:ln w="9525">
              <a:solidFill>
                <a:schemeClr val="tx1"/>
              </a:solid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7"/>
            <p:cNvSpPr>
              <a:spLocks noChangeArrowheads="1"/>
            </p:cNvSpPr>
            <p:nvPr/>
          </p:nvSpPr>
          <p:spPr bwMode="auto">
            <a:xfrm>
              <a:off x="1680" y="3121"/>
              <a:ext cx="2208" cy="143"/>
            </a:xfrm>
            <a:prstGeom prst="rect">
              <a:avLst/>
            </a:prstGeom>
            <a:gradFill rotWithShape="0">
              <a:gsLst>
                <a:gs pos="0">
                  <a:schemeClr val="tx1"/>
                </a:gs>
                <a:gs pos="50000">
                  <a:srgbClr val="FFFFFF"/>
                </a:gs>
                <a:gs pos="100000">
                  <a:schemeClr val="tx1"/>
                </a:gs>
              </a:gsLst>
              <a:lin ang="5400000" scaled="1"/>
            </a:gradFill>
            <a:ln w="76200" cmpd="tri">
              <a:pattFill prst="dkUpDiag">
                <a:fgClr>
                  <a:srgbClr val="CC3300"/>
                </a:fgClr>
                <a:bgClr>
                  <a:srgbClr val="FFFFFF"/>
                </a:bgClr>
              </a:patt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9" name="AutoShape 18"/>
            <p:cNvSpPr>
              <a:spLocks/>
            </p:cNvSpPr>
            <p:nvPr/>
          </p:nvSpPr>
          <p:spPr bwMode="auto">
            <a:xfrm>
              <a:off x="1344" y="1248"/>
              <a:ext cx="672" cy="1680"/>
            </a:xfrm>
            <a:prstGeom prst="leftBrace">
              <a:avLst>
                <a:gd name="adj1" fmla="val 49109"/>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latin typeface="Calibri" pitchFamily="34" charset="0"/>
              </a:endParaRPr>
            </a:p>
          </p:txBody>
        </p:sp>
        <p:sp>
          <p:nvSpPr>
            <p:cNvPr id="10" name="Rectangle 19" descr="Dark upward diagonal"/>
            <p:cNvSpPr>
              <a:spLocks noChangeArrowheads="1"/>
            </p:cNvSpPr>
            <p:nvPr/>
          </p:nvSpPr>
          <p:spPr bwMode="auto">
            <a:xfrm>
              <a:off x="1344"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11" name="Rectangle 20"/>
            <p:cNvSpPr>
              <a:spLocks noChangeArrowheads="1"/>
            </p:cNvSpPr>
            <p:nvPr/>
          </p:nvSpPr>
          <p:spPr bwMode="auto">
            <a:xfrm>
              <a:off x="1200" y="1968"/>
              <a:ext cx="480" cy="192"/>
            </a:xfrm>
            <a:prstGeom prst="rect">
              <a:avLst/>
            </a:prstGeom>
            <a:solidFill>
              <a:schemeClr val="bg1"/>
            </a:solidFill>
            <a:ln w="9525">
              <a:noFill/>
              <a:miter lim="800000"/>
              <a:headEnd type="none" w="lg" len="lg"/>
              <a:tailEnd type="none" w="lg" len="lg"/>
            </a:ln>
          </p:spPr>
          <p:txBody>
            <a:bodyPr wrap="none" anchor="ctr"/>
            <a:lstStyle/>
            <a:p>
              <a:endParaRPr lang="en-US">
                <a:latin typeface="Calibri" pitchFamily="34" charset="0"/>
              </a:endParaRPr>
            </a:p>
          </p:txBody>
        </p:sp>
        <p:sp>
          <p:nvSpPr>
            <p:cNvPr id="12" name="AutoShape 21"/>
            <p:cNvSpPr>
              <a:spLocks/>
            </p:cNvSpPr>
            <p:nvPr/>
          </p:nvSpPr>
          <p:spPr bwMode="auto">
            <a:xfrm flipH="1">
              <a:off x="3648" y="1248"/>
              <a:ext cx="768" cy="1680"/>
            </a:xfrm>
            <a:prstGeom prst="leftBrace">
              <a:avLst>
                <a:gd name="adj1" fmla="val 42970"/>
                <a:gd name="adj2" fmla="val 50000"/>
              </a:avLst>
            </a:prstGeom>
            <a:noFill/>
            <a:ln w="76200">
              <a:pattFill prst="dkUpDiag">
                <a:fgClr>
                  <a:srgbClr val="FF3300"/>
                </a:fgClr>
                <a:bgClr>
                  <a:srgbClr val="FFFFFF"/>
                </a:bgClr>
              </a:pattFill>
              <a:round/>
              <a:headEnd type="none" w="lg" len="lg"/>
              <a:tailEnd type="none" w="lg" len="lg"/>
            </a:ln>
          </p:spPr>
          <p:txBody>
            <a:bodyPr wrap="none" anchor="ctr"/>
            <a:lstStyle/>
            <a:p>
              <a:endParaRPr lang="en-US">
                <a:latin typeface="Calibri" pitchFamily="34" charset="0"/>
              </a:endParaRPr>
            </a:p>
          </p:txBody>
        </p:sp>
        <p:sp>
          <p:nvSpPr>
            <p:cNvPr id="13" name="Rectangle 22" descr="Dark upward diagonal"/>
            <p:cNvSpPr>
              <a:spLocks noChangeArrowheads="1"/>
            </p:cNvSpPr>
            <p:nvPr/>
          </p:nvSpPr>
          <p:spPr bwMode="auto">
            <a:xfrm>
              <a:off x="4080" y="1920"/>
              <a:ext cx="288" cy="288"/>
            </a:xfrm>
            <a:prstGeom prst="rect">
              <a:avLst/>
            </a:prstGeom>
            <a:pattFill prst="dkUpDiag">
              <a:fgClr>
                <a:srgbClr val="FF3300"/>
              </a:fgClr>
              <a:bgClr>
                <a:schemeClr val="bg1"/>
              </a:bgClr>
            </a:patt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14" name="Rectangle 23"/>
            <p:cNvSpPr>
              <a:spLocks noChangeArrowheads="1"/>
            </p:cNvSpPr>
            <p:nvPr/>
          </p:nvSpPr>
          <p:spPr bwMode="auto">
            <a:xfrm>
              <a:off x="3984" y="1968"/>
              <a:ext cx="480" cy="192"/>
            </a:xfrm>
            <a:prstGeom prst="rect">
              <a:avLst/>
            </a:prstGeom>
            <a:solidFill>
              <a:schemeClr val="bg1"/>
            </a:solidFill>
            <a:ln w="9525">
              <a:noFill/>
              <a:miter lim="800000"/>
              <a:headEnd type="none" w="lg" len="lg"/>
              <a:tailEnd type="none" w="lg" len="lg"/>
            </a:ln>
          </p:spPr>
          <p:txBody>
            <a:bodyPr wrap="none" anchor="ctr"/>
            <a:lstStyle/>
            <a:p>
              <a:endParaRPr lang="en-US">
                <a:latin typeface="Calibri" pitchFamily="34" charset="0"/>
              </a:endParaRPr>
            </a:p>
          </p:txBody>
        </p:sp>
        <p:sp>
          <p:nvSpPr>
            <p:cNvPr id="15" name="Line 24"/>
            <p:cNvSpPr>
              <a:spLocks noChangeShapeType="1"/>
            </p:cNvSpPr>
            <p:nvPr/>
          </p:nvSpPr>
          <p:spPr bwMode="auto">
            <a:xfrm>
              <a:off x="2016" y="124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16" name="Line 25"/>
            <p:cNvSpPr>
              <a:spLocks noChangeShapeType="1"/>
            </p:cNvSpPr>
            <p:nvPr/>
          </p:nvSpPr>
          <p:spPr bwMode="auto">
            <a:xfrm>
              <a:off x="2016" y="2928"/>
              <a:ext cx="1632" cy="0"/>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17" name="Oval 26"/>
            <p:cNvSpPr>
              <a:spLocks noChangeArrowheads="1"/>
            </p:cNvSpPr>
            <p:nvPr/>
          </p:nvSpPr>
          <p:spPr bwMode="auto">
            <a:xfrm>
              <a:off x="2640" y="768"/>
              <a:ext cx="288" cy="288"/>
            </a:xfrm>
            <a:prstGeom prst="ellips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latin typeface="Calibri" pitchFamily="34" charset="0"/>
              </a:endParaRPr>
            </a:p>
          </p:txBody>
        </p:sp>
        <p:sp>
          <p:nvSpPr>
            <p:cNvPr id="18" name="Line 27"/>
            <p:cNvSpPr>
              <a:spLocks noChangeShapeType="1"/>
            </p:cNvSpPr>
            <p:nvPr/>
          </p:nvSpPr>
          <p:spPr bwMode="auto">
            <a:xfrm>
              <a:off x="2784" y="1056"/>
              <a:ext cx="0" cy="192"/>
            </a:xfrm>
            <a:prstGeom prst="line">
              <a:avLst/>
            </a:prstGeom>
            <a:noFill/>
            <a:ln w="76200">
              <a:pattFill prst="dkUpDiag">
                <a:fgClr>
                  <a:srgbClr val="FF3300"/>
                </a:fgClr>
                <a:bgClr>
                  <a:srgbClr val="FFFFFF"/>
                </a:bgClr>
              </a:pattFill>
              <a:round/>
              <a:headEnd type="none" w="lg" len="lg"/>
              <a:tailEnd type="none" w="lg" len="lg"/>
            </a:ln>
          </p:spPr>
          <p:txBody>
            <a:bodyPr wrap="none" anchor="ctr"/>
            <a:lstStyle/>
            <a:p>
              <a:endParaRPr lang="en-US"/>
            </a:p>
          </p:txBody>
        </p:sp>
        <p:sp>
          <p:nvSpPr>
            <p:cNvPr id="19" name="AutoShape 28"/>
            <p:cNvSpPr>
              <a:spLocks noChangeArrowheads="1"/>
            </p:cNvSpPr>
            <p:nvPr/>
          </p:nvSpPr>
          <p:spPr bwMode="auto">
            <a:xfrm>
              <a:off x="2160" y="1602"/>
              <a:ext cx="1776" cy="912"/>
            </a:xfrm>
            <a:prstGeom prst="roundRect">
              <a:avLst>
                <a:gd name="adj" fmla="val 16667"/>
              </a:avLst>
            </a:prstGeom>
            <a:gradFill rotWithShape="0">
              <a:gsLst>
                <a:gs pos="0">
                  <a:srgbClr val="C0C0C0"/>
                </a:gs>
                <a:gs pos="50000">
                  <a:srgbClr val="FFFFFF"/>
                </a:gs>
                <a:gs pos="100000">
                  <a:srgbClr val="C0C0C0"/>
                </a:gs>
              </a:gsLst>
              <a:lin ang="5400000" scaled="1"/>
            </a:gradFill>
            <a:ln w="9525">
              <a:solidFill>
                <a:schemeClr val="tx1"/>
              </a:solidFill>
              <a:round/>
              <a:headEnd type="none" w="lg" len="lg"/>
              <a:tailEnd type="none" w="lg" len="lg"/>
            </a:ln>
          </p:spPr>
          <p:txBody>
            <a:bodyPr wrap="none" anchor="ctr"/>
            <a:lstStyle/>
            <a:p>
              <a:endParaRPr lang="en-US">
                <a:latin typeface="Calibri" pitchFamily="34" charset="0"/>
              </a:endParaRPr>
            </a:p>
          </p:txBody>
        </p:sp>
        <p:sp>
          <p:nvSpPr>
            <p:cNvPr id="20" name="Line 29"/>
            <p:cNvSpPr>
              <a:spLocks noChangeShapeType="1"/>
            </p:cNvSpPr>
            <p:nvPr/>
          </p:nvSpPr>
          <p:spPr bwMode="auto">
            <a:xfrm flipV="1">
              <a:off x="2160" y="1650"/>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1" name="Line 30"/>
            <p:cNvSpPr>
              <a:spLocks noChangeShapeType="1"/>
            </p:cNvSpPr>
            <p:nvPr/>
          </p:nvSpPr>
          <p:spPr bwMode="auto">
            <a:xfrm flipV="1">
              <a:off x="2160" y="1794"/>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2" name="Line 31"/>
            <p:cNvSpPr>
              <a:spLocks noChangeShapeType="1"/>
            </p:cNvSpPr>
            <p:nvPr/>
          </p:nvSpPr>
          <p:spPr bwMode="auto">
            <a:xfrm flipV="1">
              <a:off x="2160" y="1938"/>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3" name="Line 32"/>
            <p:cNvSpPr>
              <a:spLocks noChangeShapeType="1"/>
            </p:cNvSpPr>
            <p:nvPr/>
          </p:nvSpPr>
          <p:spPr bwMode="auto">
            <a:xfrm flipV="1">
              <a:off x="2160" y="208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4" name="Line 33"/>
            <p:cNvSpPr>
              <a:spLocks noChangeShapeType="1"/>
            </p:cNvSpPr>
            <p:nvPr/>
          </p:nvSpPr>
          <p:spPr bwMode="auto">
            <a:xfrm flipV="1">
              <a:off x="2175" y="2226"/>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5" name="Line 34"/>
            <p:cNvSpPr>
              <a:spLocks noChangeShapeType="1"/>
            </p:cNvSpPr>
            <p:nvPr/>
          </p:nvSpPr>
          <p:spPr bwMode="auto">
            <a:xfrm flipV="1">
              <a:off x="2190" y="2322"/>
              <a:ext cx="1728" cy="144"/>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6" name="Line 35"/>
            <p:cNvSpPr>
              <a:spLocks noChangeShapeType="1"/>
            </p:cNvSpPr>
            <p:nvPr/>
          </p:nvSpPr>
          <p:spPr bwMode="auto">
            <a:xfrm flipV="1">
              <a:off x="2928" y="2418"/>
              <a:ext cx="1008" cy="96"/>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7" name="Line 36"/>
            <p:cNvSpPr>
              <a:spLocks noChangeShapeType="1"/>
            </p:cNvSpPr>
            <p:nvPr/>
          </p:nvSpPr>
          <p:spPr bwMode="auto">
            <a:xfrm flipV="1">
              <a:off x="2241" y="1602"/>
              <a:ext cx="783" cy="63"/>
            </a:xfrm>
            <a:prstGeom prst="line">
              <a:avLst/>
            </a:prstGeom>
            <a:noFill/>
            <a:ln w="76200" cmpd="tri">
              <a:solidFill>
                <a:srgbClr val="FF9933"/>
              </a:solidFill>
              <a:round/>
              <a:headEnd type="none" w="lg" len="lg"/>
              <a:tailEnd type="none" w="lg" len="lg"/>
            </a:ln>
          </p:spPr>
          <p:txBody>
            <a:bodyPr wrap="none" anchor="ctr"/>
            <a:lstStyle/>
            <a:p>
              <a:endParaRPr lang="en-US"/>
            </a:p>
          </p:txBody>
        </p:sp>
        <p:sp>
          <p:nvSpPr>
            <p:cNvPr id="28" name="Rectangle 37"/>
            <p:cNvSpPr>
              <a:spLocks noChangeArrowheads="1"/>
            </p:cNvSpPr>
            <p:nvPr/>
          </p:nvSpPr>
          <p:spPr bwMode="auto">
            <a:xfrm>
              <a:off x="720" y="1968"/>
              <a:ext cx="1444" cy="191"/>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29" name="Rectangle 38"/>
            <p:cNvSpPr>
              <a:spLocks noChangeArrowheads="1"/>
            </p:cNvSpPr>
            <p:nvPr/>
          </p:nvSpPr>
          <p:spPr bwMode="auto">
            <a:xfrm>
              <a:off x="3936" y="1968"/>
              <a:ext cx="528" cy="191"/>
            </a:xfrm>
            <a:prstGeom prst="rect">
              <a:avLst/>
            </a:prstGeom>
            <a:gradFill rotWithShape="0">
              <a:gsLst>
                <a:gs pos="0">
                  <a:schemeClr val="bg2"/>
                </a:gs>
                <a:gs pos="50000">
                  <a:schemeClr val="bg1"/>
                </a:gs>
                <a:gs pos="100000">
                  <a:schemeClr val="bg2"/>
                </a:gs>
              </a:gsLst>
              <a:lin ang="5400000" scaled="1"/>
            </a:gradFill>
            <a:ln w="9525">
              <a:solidFill>
                <a:schemeClr val="tx1"/>
              </a:solid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30" name="AutoShape 39"/>
            <p:cNvSpPr>
              <a:spLocks noChangeArrowheads="1"/>
            </p:cNvSpPr>
            <p:nvPr/>
          </p:nvSpPr>
          <p:spPr bwMode="auto">
            <a:xfrm>
              <a:off x="1776" y="1824"/>
              <a:ext cx="240" cy="432"/>
            </a:xfrm>
            <a:prstGeom prst="roundRect">
              <a:avLst>
                <a:gd name="adj" fmla="val 16667"/>
              </a:avLst>
            </a:prstGeom>
            <a:solidFill>
              <a:srgbClr val="FFCC66"/>
            </a:solidFill>
            <a:ln w="9525">
              <a:solidFill>
                <a:schemeClr val="tx1"/>
              </a:solidFill>
              <a:round/>
              <a:headEnd type="none" w="lg" len="lg"/>
              <a:tailEnd type="none" w="lg" len="lg"/>
            </a:ln>
          </p:spPr>
          <p:txBody>
            <a:bodyPr wrap="none" anchor="ctr"/>
            <a:lstStyle/>
            <a:p>
              <a:endParaRPr lang="en-US">
                <a:latin typeface="Calibri" pitchFamily="34" charset="0"/>
              </a:endParaRPr>
            </a:p>
          </p:txBody>
        </p:sp>
        <p:sp>
          <p:nvSpPr>
            <p:cNvPr id="31" name="Line 40"/>
            <p:cNvSpPr>
              <a:spLocks noChangeShapeType="1"/>
            </p:cNvSpPr>
            <p:nvPr/>
          </p:nvSpPr>
          <p:spPr bwMode="auto">
            <a:xfrm>
              <a:off x="1776" y="1872"/>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32" name="Line 41"/>
            <p:cNvSpPr>
              <a:spLocks noChangeShapeType="1"/>
            </p:cNvSpPr>
            <p:nvPr/>
          </p:nvSpPr>
          <p:spPr bwMode="auto">
            <a:xfrm>
              <a:off x="1776" y="195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33" name="Line 42"/>
            <p:cNvSpPr>
              <a:spLocks noChangeShapeType="1"/>
            </p:cNvSpPr>
            <p:nvPr/>
          </p:nvSpPr>
          <p:spPr bwMode="auto">
            <a:xfrm>
              <a:off x="1776" y="2016"/>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34" name="Line 43"/>
            <p:cNvSpPr>
              <a:spLocks noChangeShapeType="1"/>
            </p:cNvSpPr>
            <p:nvPr/>
          </p:nvSpPr>
          <p:spPr bwMode="auto">
            <a:xfrm>
              <a:off x="1776" y="2097"/>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35" name="Line 44"/>
            <p:cNvSpPr>
              <a:spLocks noChangeShapeType="1"/>
            </p:cNvSpPr>
            <p:nvPr/>
          </p:nvSpPr>
          <p:spPr bwMode="auto">
            <a:xfrm>
              <a:off x="1776" y="2160"/>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36" name="Line 45"/>
            <p:cNvSpPr>
              <a:spLocks noChangeShapeType="1"/>
            </p:cNvSpPr>
            <p:nvPr/>
          </p:nvSpPr>
          <p:spPr bwMode="auto">
            <a:xfrm>
              <a:off x="1776" y="2223"/>
              <a:ext cx="240" cy="0"/>
            </a:xfrm>
            <a:prstGeom prst="line">
              <a:avLst/>
            </a:prstGeom>
            <a:noFill/>
            <a:ln w="76200">
              <a:solidFill>
                <a:srgbClr val="CC3300"/>
              </a:solidFill>
              <a:round/>
              <a:headEnd type="none" w="lg" len="lg"/>
              <a:tailEnd type="none" w="lg" len="lg"/>
            </a:ln>
          </p:spPr>
          <p:txBody>
            <a:bodyPr wrap="none" anchor="ctr"/>
            <a:lstStyle/>
            <a:p>
              <a:endParaRPr lang="en-US"/>
            </a:p>
          </p:txBody>
        </p:sp>
        <p:sp>
          <p:nvSpPr>
            <p:cNvPr id="37" name="AutoShape 46" descr="Narrow vertical"/>
            <p:cNvSpPr>
              <a:spLocks noChangeArrowheads="1"/>
            </p:cNvSpPr>
            <p:nvPr/>
          </p:nvSpPr>
          <p:spPr bwMode="auto">
            <a:xfrm>
              <a:off x="2064" y="1824"/>
              <a:ext cx="144" cy="432"/>
            </a:xfrm>
            <a:prstGeom prst="roundRect">
              <a:avLst>
                <a:gd name="adj" fmla="val 16667"/>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latin typeface="Calibri" pitchFamily="34" charset="0"/>
              </a:endParaRPr>
            </a:p>
          </p:txBody>
        </p:sp>
        <p:sp>
          <p:nvSpPr>
            <p:cNvPr id="38" name="AutoShape 47" descr="Narrow vertical"/>
            <p:cNvSpPr>
              <a:spLocks noChangeArrowheads="1"/>
            </p:cNvSpPr>
            <p:nvPr/>
          </p:nvSpPr>
          <p:spPr bwMode="auto">
            <a:xfrm>
              <a:off x="2160"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latin typeface="Calibri" pitchFamily="34" charset="0"/>
              </a:endParaRPr>
            </a:p>
          </p:txBody>
        </p:sp>
        <p:sp>
          <p:nvSpPr>
            <p:cNvPr id="39" name="AutoShape 48" descr="Narrow vertical"/>
            <p:cNvSpPr>
              <a:spLocks noChangeArrowheads="1"/>
            </p:cNvSpPr>
            <p:nvPr/>
          </p:nvSpPr>
          <p:spPr bwMode="auto">
            <a:xfrm>
              <a:off x="3744" y="1584"/>
              <a:ext cx="144" cy="912"/>
            </a:xfrm>
            <a:prstGeom prst="roundRect">
              <a:avLst>
                <a:gd name="adj" fmla="val 50000"/>
              </a:avLst>
            </a:prstGeom>
            <a:pattFill prst="narVert">
              <a:fgClr>
                <a:schemeClr val="tx1"/>
              </a:fgClr>
              <a:bgClr>
                <a:srgbClr val="FFFFFF"/>
              </a:bgClr>
            </a:pattFill>
            <a:ln w="9525">
              <a:solidFill>
                <a:srgbClr val="FF9933"/>
              </a:solidFill>
              <a:round/>
              <a:headEnd type="none" w="lg" len="lg"/>
              <a:tailEnd type="none" w="lg" len="lg"/>
            </a:ln>
          </p:spPr>
          <p:txBody>
            <a:bodyPr wrap="none" anchor="ctr"/>
            <a:lstStyle/>
            <a:p>
              <a:endParaRPr lang="en-US">
                <a:latin typeface="Calibri" pitchFamily="34" charset="0"/>
              </a:endParaRPr>
            </a:p>
          </p:txBody>
        </p:sp>
        <p:sp>
          <p:nvSpPr>
            <p:cNvPr id="40" name="Rectangle 49"/>
            <p:cNvSpPr>
              <a:spLocks noChangeArrowheads="1"/>
            </p:cNvSpPr>
            <p:nvPr/>
          </p:nvSpPr>
          <p:spPr bwMode="auto">
            <a:xfrm>
              <a:off x="2016" y="1728"/>
              <a:ext cx="48" cy="624"/>
            </a:xfrm>
            <a:prstGeom prst="rect">
              <a:avLst/>
            </a:prstGeom>
            <a:solidFill>
              <a:srgbClr val="FFCC66"/>
            </a:solid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41" name="AutoShape 50"/>
            <p:cNvSpPr>
              <a:spLocks noChangeArrowheads="1"/>
            </p:cNvSpPr>
            <p:nvPr/>
          </p:nvSpPr>
          <p:spPr bwMode="auto">
            <a:xfrm>
              <a:off x="1825" y="2256"/>
              <a:ext cx="96" cy="143"/>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42" name="AutoShape 51"/>
            <p:cNvSpPr>
              <a:spLocks noChangeArrowheads="1"/>
            </p:cNvSpPr>
            <p:nvPr/>
          </p:nvSpPr>
          <p:spPr bwMode="auto">
            <a:xfrm>
              <a:off x="1825" y="1680"/>
              <a:ext cx="96" cy="143"/>
            </a:xfrm>
            <a:prstGeom prst="roundRect">
              <a:avLst>
                <a:gd name="adj" fmla="val 16667"/>
              </a:avLst>
            </a:prstGeom>
            <a:gradFill rotWithShape="0">
              <a:gsLst>
                <a:gs pos="0">
                  <a:schemeClr val="tx1"/>
                </a:gs>
                <a:gs pos="50000">
                  <a:srgbClr val="FFFFFF"/>
                </a:gs>
                <a:gs pos="100000">
                  <a:schemeClr val="tx1"/>
                </a:gs>
              </a:gsLst>
              <a:lin ang="0" scaled="1"/>
            </a:gradFill>
            <a:ln w="9525">
              <a:solidFill>
                <a:schemeClr val="tx1"/>
              </a:solidFill>
              <a:round/>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43" name="Rectangle 52"/>
            <p:cNvSpPr>
              <a:spLocks noChangeArrowheads="1"/>
            </p:cNvSpPr>
            <p:nvPr/>
          </p:nvSpPr>
          <p:spPr bwMode="auto">
            <a:xfrm>
              <a:off x="1728" y="144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44" name="Rectangle 53"/>
            <p:cNvSpPr>
              <a:spLocks noChangeArrowheads="1"/>
            </p:cNvSpPr>
            <p:nvPr/>
          </p:nvSpPr>
          <p:spPr bwMode="auto">
            <a:xfrm>
              <a:off x="1776" y="1632"/>
              <a:ext cx="192" cy="96"/>
            </a:xfrm>
            <a:prstGeom prst="rect">
              <a:avLst/>
            </a:prstGeom>
            <a:no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45" name="Rectangle 54"/>
            <p:cNvSpPr>
              <a:spLocks noChangeArrowheads="1"/>
            </p:cNvSpPr>
            <p:nvPr/>
          </p:nvSpPr>
          <p:spPr bwMode="auto">
            <a:xfrm>
              <a:off x="1728" y="2400"/>
              <a:ext cx="48" cy="288"/>
            </a:xfrm>
            <a:prstGeom prst="rect">
              <a:avLst/>
            </a:prstGeom>
            <a:solidFill>
              <a:srgbClr val="996633"/>
            </a:solid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46" name="Rectangle 55"/>
            <p:cNvSpPr>
              <a:spLocks noChangeArrowheads="1"/>
            </p:cNvSpPr>
            <p:nvPr/>
          </p:nvSpPr>
          <p:spPr bwMode="auto">
            <a:xfrm>
              <a:off x="1776" y="2352"/>
              <a:ext cx="192" cy="96"/>
            </a:xfrm>
            <a:prstGeom prst="rect">
              <a:avLst/>
            </a:prstGeom>
            <a:no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47" name="AutoShape 56"/>
            <p:cNvSpPr>
              <a:spLocks noChangeArrowheads="1"/>
            </p:cNvSpPr>
            <p:nvPr/>
          </p:nvSpPr>
          <p:spPr bwMode="auto">
            <a:xfrm>
              <a:off x="2208" y="1266"/>
              <a:ext cx="1584" cy="270"/>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latin typeface="Calibri" pitchFamily="34" charset="0"/>
              </a:endParaRPr>
            </a:p>
          </p:txBody>
        </p:sp>
        <p:sp>
          <p:nvSpPr>
            <p:cNvPr id="48" name="AutoShape 57"/>
            <p:cNvSpPr>
              <a:spLocks noChangeArrowheads="1"/>
            </p:cNvSpPr>
            <p:nvPr/>
          </p:nvSpPr>
          <p:spPr bwMode="auto">
            <a:xfrm>
              <a:off x="2208" y="2592"/>
              <a:ext cx="1584" cy="303"/>
            </a:xfrm>
            <a:prstGeom prst="roundRect">
              <a:avLst>
                <a:gd name="adj" fmla="val 16667"/>
              </a:avLst>
            </a:prstGeom>
            <a:solidFill>
              <a:srgbClr val="C0C0C0"/>
            </a:solidFill>
            <a:ln w="9525">
              <a:solidFill>
                <a:schemeClr val="tx1"/>
              </a:solidFill>
              <a:round/>
              <a:headEnd type="none" w="lg" len="lg"/>
              <a:tailEnd type="none" w="lg" len="lg"/>
            </a:ln>
          </p:spPr>
          <p:txBody>
            <a:bodyPr wrap="none" anchor="ctr"/>
            <a:lstStyle/>
            <a:p>
              <a:endParaRPr lang="en-US">
                <a:latin typeface="Calibri" pitchFamily="34" charset="0"/>
              </a:endParaRPr>
            </a:p>
          </p:txBody>
        </p:sp>
        <p:sp>
          <p:nvSpPr>
            <p:cNvPr id="49" name="Rectangle 58" descr="Narrow horizontal"/>
            <p:cNvSpPr>
              <a:spLocks noChangeArrowheads="1"/>
            </p:cNvSpPr>
            <p:nvPr/>
          </p:nvSpPr>
          <p:spPr bwMode="auto">
            <a:xfrm>
              <a:off x="2148" y="2688"/>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50" name="Rectangle 59" descr="Narrow horizontal"/>
            <p:cNvSpPr>
              <a:spLocks noChangeArrowheads="1"/>
            </p:cNvSpPr>
            <p:nvPr/>
          </p:nvSpPr>
          <p:spPr bwMode="auto">
            <a:xfrm>
              <a:off x="2160" y="1281"/>
              <a:ext cx="1680" cy="192"/>
            </a:xfrm>
            <a:prstGeom prst="rect">
              <a:avLst/>
            </a:prstGeom>
            <a:pattFill prst="narHorz">
              <a:fgClr>
                <a:schemeClr val="accent2"/>
              </a:fgClr>
              <a:bgClr>
                <a:schemeClr val="bg1"/>
              </a:bgClr>
            </a:pattFill>
            <a:ln w="9525">
              <a:solidFill>
                <a:schemeClr val="tx1"/>
              </a:solidFill>
              <a:miter lim="800000"/>
              <a:headEnd type="none" w="lg" len="lg"/>
              <a:tailEnd type="none" w="lg" len="lg"/>
            </a:ln>
          </p:spPr>
          <p:txBody>
            <a:bodyPr wrap="none" anchor="ctr"/>
            <a:lstStyle/>
            <a:p>
              <a:endParaRPr lang="en-US">
                <a:latin typeface="Calibri" pitchFamily="34" charset="0"/>
              </a:endParaRPr>
            </a:p>
          </p:txBody>
        </p:sp>
        <p:sp>
          <p:nvSpPr>
            <p:cNvPr id="51" name="Rectangle 60"/>
            <p:cNvSpPr>
              <a:spLocks noChangeArrowheads="1"/>
            </p:cNvSpPr>
            <p:nvPr/>
          </p:nvSpPr>
          <p:spPr bwMode="auto">
            <a:xfrm>
              <a:off x="816" y="1712"/>
              <a:ext cx="241" cy="721"/>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52" name="Rectangle 61"/>
            <p:cNvSpPr>
              <a:spLocks noChangeArrowheads="1"/>
            </p:cNvSpPr>
            <p:nvPr/>
          </p:nvSpPr>
          <p:spPr bwMode="auto">
            <a:xfrm>
              <a:off x="1056" y="1680"/>
              <a:ext cx="48" cy="767"/>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sp>
          <p:nvSpPr>
            <p:cNvPr id="53" name="Rectangle 62"/>
            <p:cNvSpPr>
              <a:spLocks noChangeArrowheads="1"/>
            </p:cNvSpPr>
            <p:nvPr/>
          </p:nvSpPr>
          <p:spPr bwMode="auto">
            <a:xfrm>
              <a:off x="767" y="1680"/>
              <a:ext cx="48" cy="767"/>
            </a:xfrm>
            <a:prstGeom prst="rect">
              <a:avLst/>
            </a:prstGeom>
            <a:gradFill rotWithShape="0">
              <a:gsLst>
                <a:gs pos="0">
                  <a:schemeClr val="tx1"/>
                </a:gs>
                <a:gs pos="50000">
                  <a:schemeClr val="bg1"/>
                </a:gs>
                <a:gs pos="100000">
                  <a:schemeClr val="tx1"/>
                </a:gs>
              </a:gsLst>
              <a:lin ang="0" scaled="1"/>
            </a:gradFill>
            <a:ln w="9525">
              <a:solidFill>
                <a:schemeClr val="tx1"/>
              </a:solidFill>
              <a:miter lim="800000"/>
              <a:headEnd type="none" w="lg" len="lg"/>
              <a:tailEnd type="none" w="lg" len="lg"/>
            </a:ln>
            <a:effectLst/>
          </p:spPr>
          <p:txBody>
            <a:bodyPr wrap="none" anchor="ctr"/>
            <a:lstStyle/>
            <a:p>
              <a:pPr fontAlgn="auto">
                <a:spcBef>
                  <a:spcPts val="0"/>
                </a:spcBef>
                <a:spcAft>
                  <a:spcPts val="0"/>
                </a:spcAft>
                <a:defRPr/>
              </a:pPr>
              <a:endParaRPr lang="en-US">
                <a:latin typeface="+mn-lt"/>
                <a:cs typeface="+mn-cs"/>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1292662"/>
          </a:xfrm>
          <a:prstGeom prst="rect">
            <a:avLst/>
          </a:prstGeom>
        </p:spPr>
        <p:txBody>
          <a:bodyPr wrap="square">
            <a:spAutoFit/>
          </a:bodyPr>
          <a:lstStyle/>
          <a:p>
            <a:pPr algn="ctr"/>
            <a:r>
              <a:rPr lang="en-US" sz="2400" b="1" dirty="0"/>
              <a:t>Power Stages</a:t>
            </a:r>
          </a:p>
          <a:p>
            <a:r>
              <a:rPr lang="en-US" dirty="0"/>
              <a:t>The various power stages in a </a:t>
            </a:r>
            <a:r>
              <a:rPr lang="en-US" dirty="0" err="1"/>
              <a:t>d.c</a:t>
            </a:r>
            <a:r>
              <a:rPr lang="en-US" dirty="0"/>
              <a:t>. generator are represented diagrammatically </a:t>
            </a:r>
            <a:r>
              <a:rPr lang="en-US" dirty="0" smtClean="0"/>
              <a:t>in Fig.</a:t>
            </a:r>
          </a:p>
          <a:p>
            <a:r>
              <a:rPr lang="en-US" dirty="0" smtClean="0"/>
              <a:t>A−B </a:t>
            </a:r>
            <a:r>
              <a:rPr lang="en-US" dirty="0"/>
              <a:t>= Iron and friction losses</a:t>
            </a:r>
          </a:p>
          <a:p>
            <a:r>
              <a:rPr lang="en-US" dirty="0" smtClean="0"/>
              <a:t>B−C </a:t>
            </a:r>
            <a:r>
              <a:rPr lang="en-US" dirty="0"/>
              <a:t>= Copper losses</a:t>
            </a:r>
          </a:p>
        </p:txBody>
      </p:sp>
      <p:pic>
        <p:nvPicPr>
          <p:cNvPr id="16387" name="Picture 3"/>
          <p:cNvPicPr>
            <a:picLocks noChangeAspect="1" noChangeArrowheads="1"/>
          </p:cNvPicPr>
          <p:nvPr/>
        </p:nvPicPr>
        <p:blipFill>
          <a:blip r:embed="rId2" cstate="print"/>
          <a:srcRect/>
          <a:stretch>
            <a:fillRect/>
          </a:stretch>
        </p:blipFill>
        <p:spPr bwMode="auto">
          <a:xfrm>
            <a:off x="609600" y="2667000"/>
            <a:ext cx="7440182" cy="266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2667000"/>
            <a:ext cx="8991600" cy="4033837"/>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228600" y="533400"/>
            <a:ext cx="6477000" cy="196968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33600" y="381000"/>
            <a:ext cx="4360863" cy="584200"/>
          </a:xfrm>
          <a:prstGeom prst="rect">
            <a:avLst/>
          </a:prstGeom>
          <a:noFill/>
          <a:ln w="9525">
            <a:noFill/>
            <a:miter lim="800000"/>
            <a:headEnd/>
            <a:tailEnd/>
          </a:ln>
        </p:spPr>
        <p:txBody>
          <a:bodyPr wrap="none">
            <a:spAutoFit/>
          </a:bodyPr>
          <a:lstStyle/>
          <a:p>
            <a:r>
              <a:rPr lang="en-US" sz="3200" b="1" dirty="0">
                <a:latin typeface="Calibri" pitchFamily="34" charset="0"/>
              </a:rPr>
              <a:t>Types of D.C. Generators</a:t>
            </a:r>
          </a:p>
        </p:txBody>
      </p:sp>
      <p:sp>
        <p:nvSpPr>
          <p:cNvPr id="3" name="Rectangle 4"/>
          <p:cNvSpPr>
            <a:spLocks noChangeArrowheads="1"/>
          </p:cNvSpPr>
          <p:nvPr/>
        </p:nvSpPr>
        <p:spPr bwMode="auto">
          <a:xfrm>
            <a:off x="0" y="1143000"/>
            <a:ext cx="9144000" cy="2554545"/>
          </a:xfrm>
          <a:prstGeom prst="rect">
            <a:avLst/>
          </a:prstGeom>
          <a:noFill/>
          <a:ln w="9525">
            <a:noFill/>
            <a:miter lim="800000"/>
            <a:headEnd/>
            <a:tailEnd/>
          </a:ln>
        </p:spPr>
        <p:txBody>
          <a:bodyPr wrap="square">
            <a:spAutoFit/>
          </a:bodyPr>
          <a:lstStyle/>
          <a:p>
            <a:r>
              <a:rPr lang="en-US" sz="2000" dirty="0" smtClean="0">
                <a:latin typeface="Calibri" pitchFamily="34" charset="0"/>
              </a:rPr>
              <a:t>The </a:t>
            </a:r>
            <a:r>
              <a:rPr lang="en-US" sz="2000" dirty="0">
                <a:latin typeface="Calibri" pitchFamily="34" charset="0"/>
              </a:rPr>
              <a:t>magnetic field in a </a:t>
            </a:r>
            <a:r>
              <a:rPr lang="en-US" sz="2000" dirty="0" err="1">
                <a:latin typeface="Calibri" pitchFamily="34" charset="0"/>
              </a:rPr>
              <a:t>d.c</a:t>
            </a:r>
            <a:r>
              <a:rPr lang="en-US" sz="2000" dirty="0">
                <a:latin typeface="Calibri" pitchFamily="34" charset="0"/>
              </a:rPr>
              <a:t>. generator is normally produced by electromagnets rather than permanent magnets. Generators are generally classified according to their methods of field excitation. On this basis, </a:t>
            </a:r>
            <a:r>
              <a:rPr lang="en-US" sz="2000" dirty="0" err="1">
                <a:latin typeface="Calibri" pitchFamily="34" charset="0"/>
              </a:rPr>
              <a:t>d.c</a:t>
            </a:r>
            <a:r>
              <a:rPr lang="en-US" sz="2000" dirty="0">
                <a:latin typeface="Calibri" pitchFamily="34" charset="0"/>
              </a:rPr>
              <a:t>. generators are divided into the following two classes:</a:t>
            </a:r>
          </a:p>
          <a:p>
            <a:r>
              <a:rPr lang="en-US" sz="2000" dirty="0">
                <a:latin typeface="Calibri" pitchFamily="34" charset="0"/>
              </a:rPr>
              <a:t>(</a:t>
            </a:r>
            <a:r>
              <a:rPr lang="en-US" sz="2000" dirty="0" err="1">
                <a:latin typeface="Calibri" pitchFamily="34" charset="0"/>
              </a:rPr>
              <a:t>i</a:t>
            </a:r>
            <a:r>
              <a:rPr lang="en-US" sz="2000" dirty="0">
                <a:latin typeface="Calibri" pitchFamily="34" charset="0"/>
              </a:rPr>
              <a:t>) Separately excited </a:t>
            </a:r>
            <a:r>
              <a:rPr lang="en-US" sz="2000" dirty="0" err="1">
                <a:latin typeface="Calibri" pitchFamily="34" charset="0"/>
              </a:rPr>
              <a:t>d.c</a:t>
            </a:r>
            <a:r>
              <a:rPr lang="en-US" sz="2000" dirty="0">
                <a:latin typeface="Calibri" pitchFamily="34" charset="0"/>
              </a:rPr>
              <a:t>. generators</a:t>
            </a:r>
          </a:p>
          <a:p>
            <a:r>
              <a:rPr lang="en-US" sz="2000" dirty="0">
                <a:latin typeface="Calibri" pitchFamily="34" charset="0"/>
              </a:rPr>
              <a:t>(ii) Self-excited </a:t>
            </a:r>
            <a:r>
              <a:rPr lang="en-US" sz="2000" dirty="0" err="1">
                <a:latin typeface="Calibri" pitchFamily="34" charset="0"/>
              </a:rPr>
              <a:t>d.c</a:t>
            </a:r>
            <a:r>
              <a:rPr lang="en-US" sz="2000" dirty="0">
                <a:latin typeface="Calibri" pitchFamily="34" charset="0"/>
              </a:rPr>
              <a:t>. generators</a:t>
            </a:r>
          </a:p>
          <a:p>
            <a:r>
              <a:rPr lang="en-US" sz="2000" dirty="0">
                <a:latin typeface="Calibri" pitchFamily="34" charset="0"/>
              </a:rPr>
              <a:t>The behavior of a </a:t>
            </a:r>
            <a:r>
              <a:rPr lang="en-US" sz="2000" dirty="0" err="1">
                <a:latin typeface="Calibri" pitchFamily="34" charset="0"/>
              </a:rPr>
              <a:t>d.c</a:t>
            </a:r>
            <a:r>
              <a:rPr lang="en-US" sz="2000" dirty="0">
                <a:latin typeface="Calibri" pitchFamily="34" charset="0"/>
              </a:rPr>
              <a:t>. generator on load depends upon the method of field excitation adopted</a:t>
            </a:r>
          </a:p>
        </p:txBody>
      </p:sp>
      <p:pic>
        <p:nvPicPr>
          <p:cNvPr id="5" name="Picture 5"/>
          <p:cNvPicPr>
            <a:picLocks noChangeAspect="1" noChangeArrowheads="1"/>
          </p:cNvPicPr>
          <p:nvPr/>
        </p:nvPicPr>
        <p:blipFill>
          <a:blip r:embed="rId3" cstate="print"/>
          <a:srcRect/>
          <a:stretch>
            <a:fillRect/>
          </a:stretch>
        </p:blipFill>
        <p:spPr bwMode="auto">
          <a:xfrm>
            <a:off x="4648200" y="3581400"/>
            <a:ext cx="3353315" cy="2971800"/>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304800" y="3733800"/>
          <a:ext cx="3581400" cy="2848262"/>
        </p:xfrm>
        <a:graphic>
          <a:graphicData uri="http://schemas.openxmlformats.org/presentationml/2006/ole">
            <p:oleObj spid="_x0000_s1027" name="Photo Editor Photo" r:id="rId4" imgW="4038095" imgH="3505689" progId="MSPhotoEd.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685800"/>
            <a:ext cx="9144000" cy="1754188"/>
          </a:xfrm>
          <a:prstGeom prst="rect">
            <a:avLst/>
          </a:prstGeom>
          <a:noFill/>
          <a:ln w="9525">
            <a:noFill/>
            <a:miter lim="800000"/>
            <a:headEnd/>
            <a:tailEnd/>
          </a:ln>
        </p:spPr>
        <p:txBody>
          <a:bodyPr>
            <a:spAutoFit/>
          </a:bodyPr>
          <a:lstStyle/>
          <a:p>
            <a:r>
              <a:rPr lang="en-US" dirty="0">
                <a:latin typeface="Calibri" pitchFamily="34" charset="0"/>
              </a:rPr>
              <a:t>A </a:t>
            </a:r>
            <a:r>
              <a:rPr lang="en-US" dirty="0" err="1">
                <a:latin typeface="Calibri" pitchFamily="34" charset="0"/>
              </a:rPr>
              <a:t>d.c</a:t>
            </a:r>
            <a:r>
              <a:rPr lang="en-US" dirty="0">
                <a:latin typeface="Calibri" pitchFamily="34" charset="0"/>
              </a:rPr>
              <a:t>. generator whose field magnet winding is supplied from an independent external </a:t>
            </a:r>
            <a:r>
              <a:rPr lang="en-US" dirty="0" err="1">
                <a:latin typeface="Calibri" pitchFamily="34" charset="0"/>
              </a:rPr>
              <a:t>d.c</a:t>
            </a:r>
            <a:r>
              <a:rPr lang="en-US" dirty="0">
                <a:latin typeface="Calibri" pitchFamily="34" charset="0"/>
              </a:rPr>
              <a:t>. source (e.g., a battery etc.) is called a separately excited generator.</a:t>
            </a:r>
          </a:p>
          <a:p>
            <a:r>
              <a:rPr lang="en-US" dirty="0">
                <a:latin typeface="Calibri" pitchFamily="34" charset="0"/>
              </a:rPr>
              <a:t>Fig</a:t>
            </a:r>
            <a:r>
              <a:rPr lang="en-US" dirty="0" smtClean="0">
                <a:latin typeface="Calibri" pitchFamily="34" charset="0"/>
              </a:rPr>
              <a:t>.  </a:t>
            </a:r>
            <a:r>
              <a:rPr lang="en-US" dirty="0">
                <a:latin typeface="Calibri" pitchFamily="34" charset="0"/>
              </a:rPr>
              <a:t>shows the connections of a separately excited generator. The voltage output depends upon the speed of rotation of armature and the field current (Vi=</a:t>
            </a:r>
            <a:r>
              <a:rPr lang="en-US" dirty="0" err="1">
                <a:latin typeface="Calibri" pitchFamily="34" charset="0"/>
              </a:rPr>
              <a:t>Kn</a:t>
            </a:r>
            <a:r>
              <a:rPr lang="el-GR" dirty="0">
                <a:latin typeface="Calibri" pitchFamily="34" charset="0"/>
              </a:rPr>
              <a:t> </a:t>
            </a:r>
            <a:r>
              <a:rPr lang="el-GR" dirty="0" smtClean="0">
                <a:latin typeface="Calibri" pitchFamily="34" charset="0"/>
              </a:rPr>
              <a:t>φ</a:t>
            </a:r>
            <a:r>
              <a:rPr lang="en-US" dirty="0" smtClean="0">
                <a:latin typeface="Calibri" pitchFamily="34" charset="0"/>
              </a:rPr>
              <a:t>). </a:t>
            </a:r>
            <a:r>
              <a:rPr lang="en-US" dirty="0">
                <a:latin typeface="Calibri" pitchFamily="34" charset="0"/>
              </a:rPr>
              <a:t>The greater the speed and field current, greater is the generated </a:t>
            </a:r>
            <a:r>
              <a:rPr lang="en-US" dirty="0" err="1">
                <a:latin typeface="Calibri" pitchFamily="34" charset="0"/>
              </a:rPr>
              <a:t>e.m.f</a:t>
            </a:r>
            <a:r>
              <a:rPr lang="en-US" dirty="0">
                <a:latin typeface="Calibri" pitchFamily="34" charset="0"/>
              </a:rPr>
              <a:t>. It may be noted that separately excited </a:t>
            </a:r>
            <a:r>
              <a:rPr lang="en-US" dirty="0" err="1">
                <a:latin typeface="Calibri" pitchFamily="34" charset="0"/>
              </a:rPr>
              <a:t>d.c</a:t>
            </a:r>
            <a:r>
              <a:rPr lang="en-US" dirty="0">
                <a:latin typeface="Calibri" pitchFamily="34" charset="0"/>
              </a:rPr>
              <a:t>. generators are rarely used in practice. The </a:t>
            </a:r>
            <a:r>
              <a:rPr lang="en-US" dirty="0" err="1">
                <a:latin typeface="Calibri" pitchFamily="34" charset="0"/>
              </a:rPr>
              <a:t>d.c</a:t>
            </a:r>
            <a:r>
              <a:rPr lang="en-US" dirty="0">
                <a:latin typeface="Calibri" pitchFamily="34" charset="0"/>
              </a:rPr>
              <a:t>. generators are normally of self-excited type</a:t>
            </a:r>
          </a:p>
        </p:txBody>
      </p:sp>
      <p:pic>
        <p:nvPicPr>
          <p:cNvPr id="38915" name="Picture 2"/>
          <p:cNvPicPr>
            <a:picLocks noChangeAspect="1" noChangeArrowheads="1"/>
          </p:cNvPicPr>
          <p:nvPr/>
        </p:nvPicPr>
        <p:blipFill>
          <a:blip r:embed="rId3" cstate="print"/>
          <a:srcRect/>
          <a:stretch>
            <a:fillRect/>
          </a:stretch>
        </p:blipFill>
        <p:spPr bwMode="auto">
          <a:xfrm>
            <a:off x="609600" y="2743200"/>
            <a:ext cx="5257800" cy="2676900"/>
          </a:xfrm>
          <a:prstGeom prst="rect">
            <a:avLst/>
          </a:prstGeom>
          <a:noFill/>
          <a:ln w="9525">
            <a:noFill/>
            <a:miter lim="800000"/>
            <a:headEnd/>
            <a:tailEnd/>
          </a:ln>
        </p:spPr>
      </p:pic>
      <p:pic>
        <p:nvPicPr>
          <p:cNvPr id="38916" name="Picture 3"/>
          <p:cNvPicPr>
            <a:picLocks noChangeAspect="1" noChangeArrowheads="1"/>
          </p:cNvPicPr>
          <p:nvPr/>
        </p:nvPicPr>
        <p:blipFill>
          <a:blip r:embed="rId4" cstate="print"/>
          <a:srcRect/>
          <a:stretch>
            <a:fillRect/>
          </a:stretch>
        </p:blipFill>
        <p:spPr bwMode="auto">
          <a:xfrm>
            <a:off x="2667000" y="228600"/>
            <a:ext cx="3914775" cy="352425"/>
          </a:xfrm>
          <a:prstGeom prst="rect">
            <a:avLst/>
          </a:prstGeom>
          <a:noFill/>
          <a:ln w="9525">
            <a:noFill/>
            <a:miter lim="800000"/>
            <a:headEnd/>
            <a:tailEnd/>
          </a:ln>
        </p:spPr>
      </p:pic>
      <p:pic>
        <p:nvPicPr>
          <p:cNvPr id="38917" name="Picture 4"/>
          <p:cNvPicPr>
            <a:picLocks noChangeAspect="1" noChangeArrowheads="1"/>
          </p:cNvPicPr>
          <p:nvPr/>
        </p:nvPicPr>
        <p:blipFill>
          <a:blip r:embed="rId5" cstate="print"/>
          <a:srcRect/>
          <a:stretch>
            <a:fillRect/>
          </a:stretch>
        </p:blipFill>
        <p:spPr bwMode="auto">
          <a:xfrm>
            <a:off x="1524000" y="5486400"/>
            <a:ext cx="4268788" cy="838200"/>
          </a:xfrm>
          <a:prstGeom prst="rect">
            <a:avLst/>
          </a:prstGeom>
          <a:noFill/>
          <a:ln w="9525">
            <a:noFill/>
            <a:miter lim="800000"/>
            <a:headEnd/>
            <a:tailEnd/>
          </a:ln>
        </p:spPr>
      </p:pic>
      <p:graphicFrame>
        <p:nvGraphicFramePr>
          <p:cNvPr id="3074" name="Object 3"/>
          <p:cNvGraphicFramePr>
            <a:graphicFrameLocks noChangeAspect="1"/>
          </p:cNvGraphicFramePr>
          <p:nvPr/>
        </p:nvGraphicFramePr>
        <p:xfrm>
          <a:off x="6019800" y="2895600"/>
          <a:ext cx="2900363" cy="2306638"/>
        </p:xfrm>
        <a:graphic>
          <a:graphicData uri="http://schemas.openxmlformats.org/presentationml/2006/ole">
            <p:oleObj spid="_x0000_s3074" name="Photo Editor Photo" r:id="rId6" imgW="4038095" imgH="3505689" progId="MSPhotoEd.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828800" y="228600"/>
            <a:ext cx="5099050" cy="60960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0" y="838200"/>
            <a:ext cx="9144000" cy="2971800"/>
          </a:xfrm>
          <a:prstGeom prst="rect">
            <a:avLst/>
          </a:prstGeom>
          <a:noFill/>
          <a:ln w="9525">
            <a:noFill/>
            <a:miter lim="800000"/>
            <a:headEnd/>
            <a:tailEnd/>
          </a:ln>
        </p:spPr>
      </p:pic>
      <p:sp>
        <p:nvSpPr>
          <p:cNvPr id="10" name="Rectangle 9"/>
          <p:cNvSpPr/>
          <p:nvPr/>
        </p:nvSpPr>
        <p:spPr>
          <a:xfrm>
            <a:off x="0" y="4038600"/>
            <a:ext cx="9144000" cy="1200329"/>
          </a:xfrm>
          <a:prstGeom prst="rect">
            <a:avLst/>
          </a:prstGeom>
        </p:spPr>
        <p:txBody>
          <a:bodyPr wrap="square">
            <a:spAutoFit/>
          </a:bodyPr>
          <a:lstStyle/>
          <a:p>
            <a:r>
              <a:rPr lang="en-US" dirty="0"/>
              <a:t>As the Core of DC machine is made of </a:t>
            </a:r>
            <a:r>
              <a:rPr lang="en-US" dirty="0" smtClean="0"/>
              <a:t>ferromagnetic </a:t>
            </a:r>
            <a:r>
              <a:rPr lang="en-US" dirty="0"/>
              <a:t>material , the residual magnetism exists. </a:t>
            </a:r>
            <a:r>
              <a:rPr lang="en-US" dirty="0" smtClean="0"/>
              <a:t/>
            </a:r>
            <a:br>
              <a:rPr lang="en-US" dirty="0" smtClean="0"/>
            </a:br>
            <a:r>
              <a:rPr lang="en-US" dirty="0"/>
              <a:t>In ferromagnetic materials, the magnetic power increase with the increase of the </a:t>
            </a:r>
            <a:r>
              <a:rPr lang="en-US" dirty="0" smtClean="0"/>
              <a:t>current </a:t>
            </a:r>
            <a:r>
              <a:rPr lang="en-US" dirty="0"/>
              <a:t>flow </a:t>
            </a:r>
            <a:r>
              <a:rPr lang="en-US" dirty="0" smtClean="0"/>
              <a:t>through coils. When </a:t>
            </a:r>
            <a:r>
              <a:rPr lang="en-US" dirty="0"/>
              <a:t>current is reduced to zero , still those </a:t>
            </a:r>
            <a:r>
              <a:rPr lang="en-US" dirty="0" smtClean="0"/>
              <a:t>coils </a:t>
            </a:r>
            <a:r>
              <a:rPr lang="en-US" dirty="0"/>
              <a:t>have magnetic power left in </a:t>
            </a:r>
            <a:r>
              <a:rPr lang="en-US" dirty="0" smtClean="0"/>
              <a:t>it</a:t>
            </a:r>
          </a:p>
          <a:p>
            <a:r>
              <a:rPr lang="en-US" dirty="0"/>
              <a:t>Hence residual magnetism is used to start the machine</a:t>
            </a:r>
            <a:r>
              <a:rPr lang="en-US" dirty="0" smtClean="0"/>
              <a:t>.</a:t>
            </a:r>
            <a:r>
              <a:rPr lang="en-US"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228600"/>
            <a:ext cx="5562600" cy="4894054"/>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5543035" y="3505200"/>
            <a:ext cx="3600965" cy="3191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o\Desktop\slide_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46659"/>
          </a:xfrm>
          <a:prstGeom prst="rect">
            <a:avLst/>
          </a:prstGeom>
        </p:spPr>
        <p:txBody>
          <a:bodyPr wrap="square">
            <a:spAutoFit/>
          </a:bodyPr>
          <a:lstStyle/>
          <a:p>
            <a:r>
              <a:rPr lang="en-US" sz="2400" b="1" u="sng" dirty="0" smtClean="0"/>
              <a:t>(</a:t>
            </a:r>
            <a:r>
              <a:rPr lang="en-US" sz="2400" b="1" u="sng" dirty="0" err="1" smtClean="0"/>
              <a:t>i</a:t>
            </a:r>
            <a:r>
              <a:rPr lang="en-US" sz="2400" b="1" u="sng" dirty="0" smtClean="0"/>
              <a:t>) Series generator:</a:t>
            </a:r>
            <a:endParaRPr lang="en-US" sz="2400" b="1" u="sng" dirty="0"/>
          </a:p>
          <a:p>
            <a:r>
              <a:rPr lang="en-US" dirty="0"/>
              <a:t>In a series wound generator, the field winding is connected in series </a:t>
            </a:r>
            <a:r>
              <a:rPr lang="en-US" dirty="0" smtClean="0"/>
              <a:t>with armature </a:t>
            </a:r>
            <a:r>
              <a:rPr lang="en-US" dirty="0"/>
              <a:t>winding so that whole armature current flows through the </a:t>
            </a:r>
            <a:r>
              <a:rPr lang="en-US" dirty="0" smtClean="0"/>
              <a:t>field winding </a:t>
            </a:r>
            <a:r>
              <a:rPr lang="en-US" dirty="0"/>
              <a:t>as well as the load. Fig. </a:t>
            </a:r>
            <a:r>
              <a:rPr lang="en-US" dirty="0" smtClean="0"/>
              <a:t>shows </a:t>
            </a:r>
            <a:r>
              <a:rPr lang="en-US" dirty="0"/>
              <a:t>the connections of a series </a:t>
            </a:r>
            <a:r>
              <a:rPr lang="en-US" dirty="0" smtClean="0"/>
              <a:t>wound generator</a:t>
            </a:r>
            <a:r>
              <a:rPr lang="en-US" dirty="0"/>
              <a:t>. Since the field winding carries the whole of load current, it has a </a:t>
            </a:r>
            <a:r>
              <a:rPr lang="en-US" dirty="0" smtClean="0"/>
              <a:t>few turns </a:t>
            </a:r>
            <a:r>
              <a:rPr lang="en-US" dirty="0"/>
              <a:t>of thick wire having low resistance. Series generators are rarely used</a:t>
            </a:r>
          </a:p>
          <a:p>
            <a:r>
              <a:rPr lang="en-US" dirty="0"/>
              <a:t>except for special purposes e.g., as boosters.</a:t>
            </a:r>
          </a:p>
        </p:txBody>
      </p:sp>
      <p:pic>
        <p:nvPicPr>
          <p:cNvPr id="6146" name="Picture 2"/>
          <p:cNvPicPr>
            <a:picLocks noChangeAspect="1" noChangeArrowheads="1"/>
          </p:cNvPicPr>
          <p:nvPr/>
        </p:nvPicPr>
        <p:blipFill>
          <a:blip r:embed="rId2" cstate="print"/>
          <a:srcRect/>
          <a:stretch>
            <a:fillRect/>
          </a:stretch>
        </p:blipFill>
        <p:spPr bwMode="auto">
          <a:xfrm>
            <a:off x="457200" y="3505200"/>
            <a:ext cx="3276600" cy="228006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562600" y="2743200"/>
            <a:ext cx="3373916" cy="3733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0" y="1828800"/>
            <a:ext cx="610552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940</Words>
  <Application>Microsoft Office PowerPoint</Application>
  <PresentationFormat>On-screen Show (4:3)</PresentationFormat>
  <Paragraphs>57</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Photo Editor 3.0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dc:creator>
  <cp:lastModifiedBy>Sho</cp:lastModifiedBy>
  <cp:revision>27</cp:revision>
  <dcterms:created xsi:type="dcterms:W3CDTF">2015-03-01T15:24:42Z</dcterms:created>
  <dcterms:modified xsi:type="dcterms:W3CDTF">2015-03-01T19:13:04Z</dcterms:modified>
</cp:coreProperties>
</file>