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94BFCF-4171-4B9C-A578-77447BDE1A54}"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4BFCF-4171-4B9C-A578-77447BDE1A54}"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4BFCF-4171-4B9C-A578-77447BDE1A54}"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4BFCF-4171-4B9C-A578-77447BDE1A54}"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94BFCF-4171-4B9C-A578-77447BDE1A54}"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94BFCF-4171-4B9C-A578-77447BDE1A54}"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4BFCF-4171-4B9C-A578-77447BDE1A54}" type="datetimeFigureOut">
              <a:rPr lang="en-US" smtClean="0"/>
              <a:pPr/>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94BFCF-4171-4B9C-A578-77447BDE1A54}" type="datetimeFigureOut">
              <a:rPr lang="en-US" smtClean="0"/>
              <a:pPr/>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4BFCF-4171-4B9C-A578-77447BDE1A54}" type="datetimeFigureOut">
              <a:rPr lang="en-US" smtClean="0"/>
              <a:pPr/>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4BFCF-4171-4B9C-A578-77447BDE1A54}"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4BFCF-4171-4B9C-A578-77447BDE1A54}"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5776A-9D1F-41A9-9C6F-1A65396500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4BFCF-4171-4B9C-A578-77447BDE1A54}" type="datetimeFigureOut">
              <a:rPr lang="en-US" smtClean="0"/>
              <a:pPr/>
              <a:t>5/11/2015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5776A-9D1F-41A9-9C6F-1A65396500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lectrical4u.com/speed-regulation-of-dc-motor/"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81200"/>
            <a:ext cx="5137753" cy="584775"/>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sz="3200" b="1" dirty="0"/>
              <a:t>Speed Control of D.C. Motors</a:t>
            </a:r>
            <a:endParaRPr lang="en-US" sz="3200" dirty="0"/>
          </a:p>
        </p:txBody>
      </p:sp>
      <p:sp>
        <p:nvSpPr>
          <p:cNvPr id="3" name="TextBox 2"/>
          <p:cNvSpPr txBox="1"/>
          <p:nvPr/>
        </p:nvSpPr>
        <p:spPr>
          <a:xfrm>
            <a:off x="304800" y="3733800"/>
            <a:ext cx="1344407" cy="461665"/>
          </a:xfrm>
          <a:prstGeom prst="rect">
            <a:avLst/>
          </a:prstGeom>
          <a:noFill/>
        </p:spPr>
        <p:txBody>
          <a:bodyPr wrap="none" rtlCol="0">
            <a:spAutoFit/>
          </a:bodyPr>
          <a:lstStyle/>
          <a:p>
            <a:r>
              <a:rPr lang="en-US" sz="2400" dirty="0" smtClean="0"/>
              <a:t>Lecture 9</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US" b="1" dirty="0"/>
              <a:t>Advantages of Ward Leonard System</a:t>
            </a:r>
          </a:p>
          <a:p>
            <a:r>
              <a:rPr lang="en-US" dirty="0"/>
              <a:t>It is a very smooth speed control system over a very wide range (from zero to normal speed of the motor).</a:t>
            </a:r>
          </a:p>
          <a:p>
            <a:r>
              <a:rPr lang="en-US" dirty="0"/>
              <a:t>The speed can be controlled in both the direction of rotation of the motor easily.</a:t>
            </a:r>
          </a:p>
          <a:p>
            <a:r>
              <a:rPr lang="en-US" dirty="0" smtClean="0">
                <a:hlinkClick r:id="rId2"/>
              </a:rPr>
              <a:t>Speed </a:t>
            </a:r>
            <a:r>
              <a:rPr lang="en-US" dirty="0">
                <a:hlinkClick r:id="rId2"/>
              </a:rPr>
              <a:t>regulation of DC motor</a:t>
            </a:r>
            <a:r>
              <a:rPr lang="en-US" dirty="0"/>
              <a:t> in this ward Leonard system is very good</a:t>
            </a:r>
            <a:r>
              <a:rPr lang="en-US" dirty="0" smtClean="0"/>
              <a:t>.</a:t>
            </a:r>
          </a:p>
          <a:p>
            <a:endParaRPr lang="en-US" dirty="0"/>
          </a:p>
          <a:p>
            <a:endParaRPr lang="en-US" dirty="0"/>
          </a:p>
          <a:p>
            <a:r>
              <a:rPr lang="en-US" b="1" dirty="0"/>
              <a:t>Disadvantages of Ward Leonard System</a:t>
            </a:r>
          </a:p>
          <a:p>
            <a:r>
              <a:rPr lang="en-US" dirty="0"/>
              <a:t>The system is very costly because two extra machines (motor-generator set) are required.</a:t>
            </a:r>
          </a:p>
          <a:p>
            <a:r>
              <a:rPr lang="en-US" dirty="0"/>
              <a:t>Overall efficiency of the system is </a:t>
            </a:r>
            <a:r>
              <a:rPr lang="en-US" dirty="0" smtClean="0"/>
              <a:t>low.</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0" y="3276600"/>
            <a:ext cx="9144000" cy="3276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US" b="1" dirty="0"/>
              <a:t>Speed Control of D.C. Series Motors</a:t>
            </a:r>
          </a:p>
          <a:p>
            <a:r>
              <a:rPr lang="en-US" dirty="0"/>
              <a:t>The speed control of </a:t>
            </a:r>
            <a:r>
              <a:rPr lang="en-US" dirty="0" err="1"/>
              <a:t>d.c</a:t>
            </a:r>
            <a:r>
              <a:rPr lang="en-US" dirty="0"/>
              <a:t>. series motors can be obtained by (</a:t>
            </a:r>
            <a:r>
              <a:rPr lang="en-US" dirty="0" err="1"/>
              <a:t>i</a:t>
            </a:r>
            <a:r>
              <a:rPr lang="en-US" dirty="0"/>
              <a:t>) flux </a:t>
            </a:r>
            <a:r>
              <a:rPr lang="en-US" dirty="0" smtClean="0"/>
              <a:t>control method </a:t>
            </a:r>
            <a:r>
              <a:rPr lang="en-US" dirty="0"/>
              <a:t>(ii) armature-resistance control method. The latter method is </a:t>
            </a:r>
            <a:r>
              <a:rPr lang="en-US" dirty="0" smtClean="0"/>
              <a:t>mostly used.</a:t>
            </a:r>
          </a:p>
          <a:p>
            <a:endParaRPr lang="en-US" dirty="0"/>
          </a:p>
          <a:p>
            <a:endParaRPr lang="en-US" dirty="0" smtClean="0"/>
          </a:p>
          <a:p>
            <a:r>
              <a:rPr lang="en-US" dirty="0" smtClean="0"/>
              <a:t>1. </a:t>
            </a:r>
            <a:r>
              <a:rPr lang="en-US" b="1" dirty="0" smtClean="0"/>
              <a:t> </a:t>
            </a:r>
            <a:r>
              <a:rPr lang="en-US" b="1" dirty="0"/>
              <a:t>Flux control method</a:t>
            </a:r>
          </a:p>
          <a:p>
            <a:r>
              <a:rPr lang="en-US" dirty="0"/>
              <a:t>In this method, the flux produced by the series motor is varied and hence </a:t>
            </a:r>
            <a:r>
              <a:rPr lang="en-US" dirty="0" smtClean="0"/>
              <a:t>the speed</a:t>
            </a:r>
            <a:r>
              <a:rPr lang="en-US" dirty="0"/>
              <a:t>. The variation of flux can be achieved in the following </a:t>
            </a:r>
            <a:r>
              <a:rPr lang="en-US" dirty="0" smtClean="0"/>
              <a:t>ways</a:t>
            </a:r>
          </a:p>
          <a:p>
            <a:r>
              <a:rPr lang="en-US" dirty="0" smtClean="0"/>
              <a:t> </a:t>
            </a:r>
            <a:endParaRPr lang="en-US" dirty="0"/>
          </a:p>
          <a:p>
            <a:r>
              <a:rPr lang="en-US" dirty="0"/>
              <a:t>(</a:t>
            </a:r>
            <a:r>
              <a:rPr lang="en-US" dirty="0" err="1"/>
              <a:t>i</a:t>
            </a:r>
            <a:r>
              <a:rPr lang="en-US" dirty="0"/>
              <a:t>) </a:t>
            </a:r>
            <a:r>
              <a:rPr lang="en-US" b="1" dirty="0"/>
              <a:t>Field </a:t>
            </a:r>
            <a:r>
              <a:rPr lang="en-US" b="1" dirty="0" err="1"/>
              <a:t>divertcrs</a:t>
            </a:r>
            <a:r>
              <a:rPr lang="en-US" b="1" dirty="0"/>
              <a:t>. </a:t>
            </a:r>
            <a:r>
              <a:rPr lang="en-US" dirty="0"/>
              <a:t>In this method, </a:t>
            </a:r>
            <a:r>
              <a:rPr lang="en-US" dirty="0" smtClean="0"/>
              <a:t>a  variable </a:t>
            </a:r>
            <a:r>
              <a:rPr lang="en-US" dirty="0"/>
              <a:t>resistance (called </a:t>
            </a:r>
            <a:r>
              <a:rPr lang="en-US" dirty="0" smtClean="0"/>
              <a:t>field diverter</a:t>
            </a:r>
            <a:r>
              <a:rPr lang="en-US" dirty="0"/>
              <a:t>) is connected in parallel </a:t>
            </a:r>
            <a:r>
              <a:rPr lang="en-US" dirty="0" smtClean="0"/>
              <a:t>with series </a:t>
            </a:r>
            <a:r>
              <a:rPr lang="en-US" dirty="0"/>
              <a:t>field winding as shown in Fig</a:t>
            </a:r>
            <a:r>
              <a:rPr lang="en-US" dirty="0" smtClean="0"/>
              <a:t>. Its </a:t>
            </a:r>
            <a:r>
              <a:rPr lang="en-US" dirty="0"/>
              <a:t>effect is to shunt </a:t>
            </a:r>
            <a:r>
              <a:rPr lang="en-US" dirty="0" smtClean="0"/>
              <a:t>some portion </a:t>
            </a:r>
            <a:r>
              <a:rPr lang="en-US" dirty="0"/>
              <a:t>of the line current from </a:t>
            </a:r>
            <a:r>
              <a:rPr lang="en-US" dirty="0" smtClean="0"/>
              <a:t>the series </a:t>
            </a:r>
            <a:r>
              <a:rPr lang="en-US" dirty="0"/>
              <a:t>field winding, thus </a:t>
            </a:r>
            <a:r>
              <a:rPr lang="en-US" dirty="0" smtClean="0"/>
              <a:t>weakening the </a:t>
            </a:r>
            <a:r>
              <a:rPr lang="en-US" dirty="0"/>
              <a:t>field and increasing the </a:t>
            </a:r>
            <a:r>
              <a:rPr lang="en-US" dirty="0" smtClean="0"/>
              <a:t>speed.</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685800" y="3657600"/>
            <a:ext cx="2895600" cy="53340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4343400" y="3429000"/>
            <a:ext cx="4800600" cy="313664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1754326"/>
          </a:xfrm>
          <a:prstGeom prst="rect">
            <a:avLst/>
          </a:prstGeom>
        </p:spPr>
        <p:txBody>
          <a:bodyPr wrap="square">
            <a:spAutoFit/>
          </a:bodyPr>
          <a:lstStyle/>
          <a:p>
            <a:r>
              <a:rPr lang="en-US" b="1" dirty="0"/>
              <a:t>Armature diverter. </a:t>
            </a:r>
            <a:r>
              <a:rPr lang="en-US" dirty="0"/>
              <a:t>In order to obtain speeds below the normal speed, </a:t>
            </a:r>
            <a:r>
              <a:rPr lang="en-US" dirty="0" smtClean="0"/>
              <a:t>a variable </a:t>
            </a:r>
            <a:r>
              <a:rPr lang="en-US" dirty="0"/>
              <a:t>resistance (called armature diverter) is connected in parallel </a:t>
            </a:r>
            <a:r>
              <a:rPr lang="en-US" dirty="0" smtClean="0"/>
              <a:t>with the </a:t>
            </a:r>
            <a:r>
              <a:rPr lang="en-US" dirty="0"/>
              <a:t>armature as shown in Fig. </a:t>
            </a:r>
            <a:r>
              <a:rPr lang="en-US" dirty="0" smtClean="0"/>
              <a:t>The </a:t>
            </a:r>
            <a:r>
              <a:rPr lang="en-US" dirty="0"/>
              <a:t>diverter shunts some of the </a:t>
            </a:r>
            <a:r>
              <a:rPr lang="en-US" dirty="0" smtClean="0"/>
              <a:t>line current</a:t>
            </a:r>
            <a:r>
              <a:rPr lang="en-US" dirty="0"/>
              <a:t>, thus reducing the armature current. Now for a given load, if </a:t>
            </a:r>
            <a:r>
              <a:rPr lang="en-US" dirty="0" err="1"/>
              <a:t>Ia</a:t>
            </a:r>
            <a:r>
              <a:rPr lang="en-US" dirty="0"/>
              <a:t> </a:t>
            </a:r>
            <a:r>
              <a:rPr lang="en-US" dirty="0" smtClean="0"/>
              <a:t>is decreased</a:t>
            </a:r>
            <a:r>
              <a:rPr lang="en-US" dirty="0"/>
              <a:t>, the flux </a:t>
            </a:r>
            <a:r>
              <a:rPr lang="en-US" dirty="0" smtClean="0"/>
              <a:t> </a:t>
            </a:r>
            <a:r>
              <a:rPr lang="en-US" dirty="0"/>
              <a:t>must </a:t>
            </a:r>
            <a:r>
              <a:rPr lang="en-US" dirty="0" smtClean="0"/>
              <a:t>increase                                                            the </a:t>
            </a:r>
            <a:r>
              <a:rPr lang="en-US" dirty="0"/>
              <a:t>motor</a:t>
            </a:r>
          </a:p>
          <a:p>
            <a:r>
              <a:rPr lang="en-US" dirty="0"/>
              <a:t>speed is decreased. By adjusting the armature diverter, any speed </a:t>
            </a:r>
            <a:r>
              <a:rPr lang="en-US" dirty="0" smtClean="0"/>
              <a:t>lower than </a:t>
            </a:r>
            <a:r>
              <a:rPr lang="en-US" dirty="0"/>
              <a:t>the normal speed can be obtained.</a:t>
            </a:r>
          </a:p>
        </p:txBody>
      </p:sp>
      <p:pic>
        <p:nvPicPr>
          <p:cNvPr id="4" name="Picture 2"/>
          <p:cNvPicPr>
            <a:picLocks noChangeAspect="1" noChangeArrowheads="1"/>
          </p:cNvPicPr>
          <p:nvPr/>
        </p:nvPicPr>
        <p:blipFill>
          <a:blip r:embed="rId2" cstate="print"/>
          <a:srcRect/>
          <a:stretch>
            <a:fillRect/>
          </a:stretch>
        </p:blipFill>
        <p:spPr bwMode="auto">
          <a:xfrm>
            <a:off x="4495801" y="990600"/>
            <a:ext cx="2895599" cy="308668"/>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1905000" y="2438400"/>
            <a:ext cx="5029200" cy="312476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477328"/>
          </a:xfrm>
          <a:prstGeom prst="rect">
            <a:avLst/>
          </a:prstGeom>
        </p:spPr>
        <p:txBody>
          <a:bodyPr wrap="square">
            <a:spAutoFit/>
          </a:bodyPr>
          <a:lstStyle/>
          <a:p>
            <a:r>
              <a:rPr lang="en-US" b="1" dirty="0"/>
              <a:t>Tapped field control. </a:t>
            </a:r>
            <a:r>
              <a:rPr lang="en-US" dirty="0"/>
              <a:t>In this method, the flux is reduced (and hence </a:t>
            </a:r>
            <a:r>
              <a:rPr lang="en-US" dirty="0" smtClean="0"/>
              <a:t>speed is </a:t>
            </a:r>
            <a:r>
              <a:rPr lang="en-US" dirty="0"/>
              <a:t>increased) by decreasing the number of turns of the series field </a:t>
            </a:r>
            <a:r>
              <a:rPr lang="en-US" dirty="0" smtClean="0"/>
              <a:t>winding as </a:t>
            </a:r>
            <a:r>
              <a:rPr lang="en-US" dirty="0"/>
              <a:t>shown in Fig. </a:t>
            </a:r>
            <a:r>
              <a:rPr lang="en-US" dirty="0" smtClean="0"/>
              <a:t>The </a:t>
            </a:r>
            <a:r>
              <a:rPr lang="en-US" dirty="0"/>
              <a:t>switch S can short circuit any part of the </a:t>
            </a:r>
            <a:r>
              <a:rPr lang="en-US" dirty="0" smtClean="0"/>
              <a:t>field </a:t>
            </a:r>
            <a:r>
              <a:rPr lang="en-US" dirty="0"/>
              <a:t>winding, thus decreasing the flux and raising the speed. With full turns </a:t>
            </a:r>
            <a:r>
              <a:rPr lang="en-US" dirty="0" smtClean="0"/>
              <a:t>of the </a:t>
            </a:r>
            <a:r>
              <a:rPr lang="en-US" dirty="0"/>
              <a:t>field winding, the motor runs at normal speed and as the field turns are</a:t>
            </a:r>
          </a:p>
          <a:p>
            <a:r>
              <a:rPr lang="en-US" dirty="0"/>
              <a:t>cut out, speeds higher than normal speed are achieved.</a:t>
            </a:r>
          </a:p>
        </p:txBody>
      </p:sp>
      <p:pic>
        <p:nvPicPr>
          <p:cNvPr id="9218" name="Picture 2"/>
          <p:cNvPicPr>
            <a:picLocks noChangeAspect="1" noChangeArrowheads="1"/>
          </p:cNvPicPr>
          <p:nvPr/>
        </p:nvPicPr>
        <p:blipFill>
          <a:blip r:embed="rId2" cstate="print"/>
          <a:srcRect/>
          <a:stretch>
            <a:fillRect/>
          </a:stretch>
        </p:blipFill>
        <p:spPr bwMode="auto">
          <a:xfrm>
            <a:off x="838200" y="1981200"/>
            <a:ext cx="6858000" cy="4307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0" y="533400"/>
            <a:ext cx="8793324" cy="3276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pPr algn="just"/>
            <a:r>
              <a:rPr lang="en-US" b="1" dirty="0"/>
              <a:t>Armature-resistance control</a:t>
            </a:r>
          </a:p>
          <a:p>
            <a:pPr algn="just"/>
            <a:r>
              <a:rPr lang="en-US" dirty="0"/>
              <a:t>In this method, a variable </a:t>
            </a:r>
            <a:r>
              <a:rPr lang="en-US" dirty="0" smtClean="0"/>
              <a:t>resistance is </a:t>
            </a:r>
            <a:r>
              <a:rPr lang="en-US" dirty="0"/>
              <a:t>directly connected in series </a:t>
            </a:r>
            <a:r>
              <a:rPr lang="en-US" dirty="0" smtClean="0"/>
              <a:t>with the </a:t>
            </a:r>
            <a:r>
              <a:rPr lang="en-US" dirty="0"/>
              <a:t>supply to the complete motor </a:t>
            </a:r>
            <a:r>
              <a:rPr lang="en-US" dirty="0" smtClean="0"/>
              <a:t>as shown </a:t>
            </a:r>
            <a:r>
              <a:rPr lang="en-US" dirty="0"/>
              <a:t>in </a:t>
            </a:r>
            <a:r>
              <a:rPr lang="en-US" dirty="0" smtClean="0"/>
              <a:t>Fig. This reduces the </a:t>
            </a:r>
            <a:r>
              <a:rPr lang="en-US" dirty="0"/>
              <a:t>voltage available across </a:t>
            </a:r>
            <a:r>
              <a:rPr lang="en-US" dirty="0" smtClean="0"/>
              <a:t>the armature </a:t>
            </a:r>
            <a:r>
              <a:rPr lang="en-US" dirty="0"/>
              <a:t>and hence the speed falls</a:t>
            </a:r>
            <a:r>
              <a:rPr lang="en-US" dirty="0" smtClean="0"/>
              <a:t>. By </a:t>
            </a:r>
            <a:r>
              <a:rPr lang="en-US" dirty="0"/>
              <a:t>changing the value of </a:t>
            </a:r>
            <a:r>
              <a:rPr lang="en-US" dirty="0" smtClean="0"/>
              <a:t>variable resistance</a:t>
            </a:r>
            <a:r>
              <a:rPr lang="en-US" dirty="0"/>
              <a:t>, any speed below </a:t>
            </a:r>
            <a:r>
              <a:rPr lang="en-US" dirty="0" smtClean="0"/>
              <a:t>the normal </a:t>
            </a:r>
            <a:r>
              <a:rPr lang="en-US" dirty="0"/>
              <a:t>speed can be obtained. </a:t>
            </a:r>
            <a:r>
              <a:rPr lang="en-US" dirty="0" smtClean="0"/>
              <a:t>This is </a:t>
            </a:r>
            <a:r>
              <a:rPr lang="en-US" dirty="0"/>
              <a:t>the most common </a:t>
            </a:r>
            <a:r>
              <a:rPr lang="en-US" dirty="0" smtClean="0"/>
              <a:t>method employed </a:t>
            </a:r>
            <a:r>
              <a:rPr lang="en-US" dirty="0"/>
              <a:t>to control the speed of </a:t>
            </a:r>
            <a:r>
              <a:rPr lang="en-US" dirty="0" err="1"/>
              <a:t>d.c</a:t>
            </a:r>
            <a:r>
              <a:rPr lang="en-US" dirty="0"/>
              <a:t>. series motors.</a:t>
            </a:r>
          </a:p>
        </p:txBody>
      </p:sp>
      <p:pic>
        <p:nvPicPr>
          <p:cNvPr id="10242" name="Picture 2"/>
          <p:cNvPicPr>
            <a:picLocks noChangeAspect="1" noChangeArrowheads="1"/>
          </p:cNvPicPr>
          <p:nvPr/>
        </p:nvPicPr>
        <p:blipFill>
          <a:blip r:embed="rId2" cstate="print"/>
          <a:srcRect/>
          <a:stretch>
            <a:fillRect/>
          </a:stretch>
        </p:blipFill>
        <p:spPr bwMode="auto">
          <a:xfrm>
            <a:off x="228600" y="2057400"/>
            <a:ext cx="8467725" cy="4248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477328"/>
          </a:xfrm>
          <a:prstGeom prst="rect">
            <a:avLst/>
          </a:prstGeom>
        </p:spPr>
        <p:txBody>
          <a:bodyPr wrap="square">
            <a:spAutoFit/>
          </a:bodyPr>
          <a:lstStyle/>
          <a:p>
            <a:r>
              <a:rPr lang="en-US" b="1" dirty="0"/>
              <a:t>Introduction</a:t>
            </a:r>
          </a:p>
          <a:p>
            <a:r>
              <a:rPr lang="en-US" dirty="0"/>
              <a:t>Although a far greater percentage of electric motors in service are </a:t>
            </a:r>
            <a:r>
              <a:rPr lang="en-US" dirty="0" err="1"/>
              <a:t>a.c</a:t>
            </a:r>
            <a:r>
              <a:rPr lang="en-US" dirty="0"/>
              <a:t>. motors</a:t>
            </a:r>
            <a:r>
              <a:rPr lang="en-US" dirty="0" smtClean="0"/>
              <a:t>, the </a:t>
            </a:r>
            <a:r>
              <a:rPr lang="en-US" dirty="0" err="1"/>
              <a:t>d.c</a:t>
            </a:r>
            <a:r>
              <a:rPr lang="en-US" dirty="0"/>
              <a:t>. motor is of considerable industrial importance. The principal </a:t>
            </a:r>
            <a:r>
              <a:rPr lang="en-US" dirty="0" smtClean="0"/>
              <a:t>advantage of </a:t>
            </a:r>
            <a:r>
              <a:rPr lang="en-US" dirty="0"/>
              <a:t>a </a:t>
            </a:r>
            <a:r>
              <a:rPr lang="en-US" dirty="0" err="1"/>
              <a:t>d.c</a:t>
            </a:r>
            <a:r>
              <a:rPr lang="en-US" dirty="0"/>
              <a:t>. motor is that its speed can be changed over a wide range by a variety </a:t>
            </a:r>
            <a:r>
              <a:rPr lang="en-US" dirty="0" smtClean="0"/>
              <a:t>of simple </a:t>
            </a:r>
            <a:r>
              <a:rPr lang="en-US" dirty="0"/>
              <a:t>methods. Such a fine speed control is generally not possible with </a:t>
            </a:r>
            <a:r>
              <a:rPr lang="en-US" dirty="0" err="1"/>
              <a:t>a.c</a:t>
            </a:r>
            <a:r>
              <a:rPr lang="en-US" dirty="0" smtClean="0"/>
              <a:t>. motors</a:t>
            </a:r>
            <a:r>
              <a:rPr lang="en-US" dirty="0"/>
              <a:t>.</a:t>
            </a:r>
          </a:p>
        </p:txBody>
      </p:sp>
      <p:sp>
        <p:nvSpPr>
          <p:cNvPr id="3" name="Rectangle 2"/>
          <p:cNvSpPr/>
          <p:nvPr/>
        </p:nvSpPr>
        <p:spPr>
          <a:xfrm>
            <a:off x="2438400" y="1524000"/>
            <a:ext cx="2962862" cy="369332"/>
          </a:xfrm>
          <a:prstGeom prst="rect">
            <a:avLst/>
          </a:prstGeom>
        </p:spPr>
        <p:txBody>
          <a:bodyPr wrap="none">
            <a:spAutoFit/>
          </a:bodyPr>
          <a:lstStyle/>
          <a:p>
            <a:r>
              <a:rPr lang="en-US" b="1" dirty="0"/>
              <a:t>Speed Control of D.C. Motors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14400" y="1981200"/>
            <a:ext cx="6668627" cy="2286000"/>
          </a:xfrm>
          <a:prstGeom prst="rect">
            <a:avLst/>
          </a:prstGeom>
          <a:noFill/>
          <a:ln w="9525">
            <a:noFill/>
            <a:miter lim="800000"/>
            <a:headEnd/>
            <a:tailEnd/>
          </a:ln>
        </p:spPr>
      </p:pic>
      <p:sp>
        <p:nvSpPr>
          <p:cNvPr id="5" name="Rectangle 4"/>
          <p:cNvSpPr/>
          <p:nvPr/>
        </p:nvSpPr>
        <p:spPr>
          <a:xfrm>
            <a:off x="0" y="4549676"/>
            <a:ext cx="9144000" cy="1477328"/>
          </a:xfrm>
          <a:prstGeom prst="rect">
            <a:avLst/>
          </a:prstGeom>
        </p:spPr>
        <p:txBody>
          <a:bodyPr wrap="square">
            <a:spAutoFit/>
          </a:bodyPr>
          <a:lstStyle/>
          <a:p>
            <a:pPr marL="400050" indent="-400050">
              <a:buAutoNum type="romanLcParenBoth"/>
            </a:pPr>
            <a:r>
              <a:rPr lang="en-US" dirty="0" smtClean="0"/>
              <a:t>By </a:t>
            </a:r>
            <a:r>
              <a:rPr lang="en-US" dirty="0"/>
              <a:t>varying the flux per pole </a:t>
            </a:r>
            <a:r>
              <a:rPr lang="en-US" dirty="0" smtClean="0"/>
              <a:t>(Ø). </a:t>
            </a:r>
            <a:r>
              <a:rPr lang="en-US" dirty="0"/>
              <a:t>This is known as flux control method</a:t>
            </a:r>
            <a:r>
              <a:rPr lang="en-US" dirty="0" smtClean="0"/>
              <a:t>.</a:t>
            </a:r>
          </a:p>
          <a:p>
            <a:pPr marL="400050" indent="-400050"/>
            <a:endParaRPr lang="en-US" dirty="0"/>
          </a:p>
          <a:p>
            <a:r>
              <a:rPr lang="en-US" dirty="0"/>
              <a:t>(ii) By varying the resistance in the armature circuit. This is known </a:t>
            </a:r>
            <a:r>
              <a:rPr lang="en-US" dirty="0" smtClean="0"/>
              <a:t>as armature </a:t>
            </a:r>
            <a:r>
              <a:rPr lang="en-US" dirty="0"/>
              <a:t>control method</a:t>
            </a:r>
            <a:r>
              <a:rPr lang="en-US" dirty="0" smtClean="0"/>
              <a:t>.</a:t>
            </a:r>
          </a:p>
          <a:p>
            <a:endParaRPr lang="en-US" dirty="0"/>
          </a:p>
          <a:p>
            <a:r>
              <a:rPr lang="en-US" dirty="0"/>
              <a:t>(iii) By varying the applied voltage V. This is known as voltage </a:t>
            </a:r>
            <a:r>
              <a:rPr lang="en-US" dirty="0" smtClean="0"/>
              <a:t>control method.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3573094" cy="369332"/>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n-US" b="1" dirty="0"/>
              <a:t>Speed Control of D.C. Shunt Motors</a:t>
            </a:r>
            <a:endParaRPr lang="en-US" dirty="0"/>
          </a:p>
        </p:txBody>
      </p:sp>
      <p:sp>
        <p:nvSpPr>
          <p:cNvPr id="3" name="Rectangle 2"/>
          <p:cNvSpPr/>
          <p:nvPr/>
        </p:nvSpPr>
        <p:spPr>
          <a:xfrm>
            <a:off x="0" y="762000"/>
            <a:ext cx="9144000" cy="923330"/>
          </a:xfrm>
          <a:prstGeom prst="rect">
            <a:avLst/>
          </a:prstGeom>
        </p:spPr>
        <p:txBody>
          <a:bodyPr wrap="square">
            <a:spAutoFit/>
          </a:bodyPr>
          <a:lstStyle/>
          <a:p>
            <a:r>
              <a:rPr lang="en-US" dirty="0"/>
              <a:t>The speed of a shunt motor can be changed by (</a:t>
            </a:r>
            <a:r>
              <a:rPr lang="en-US" dirty="0" err="1"/>
              <a:t>i</a:t>
            </a:r>
            <a:r>
              <a:rPr lang="en-US" dirty="0"/>
              <a:t>) flux control </a:t>
            </a:r>
            <a:r>
              <a:rPr lang="en-US" dirty="0" smtClean="0"/>
              <a:t>method (</a:t>
            </a:r>
            <a:r>
              <a:rPr lang="en-US" dirty="0"/>
              <a:t>ii) armature control method (iii) voltage control method. The first method (</a:t>
            </a:r>
            <a:r>
              <a:rPr lang="en-US" dirty="0" smtClean="0"/>
              <a:t>i.e. flux </a:t>
            </a:r>
            <a:r>
              <a:rPr lang="en-US" dirty="0"/>
              <a:t>control method) is frequently used because it is simple and inexpensive.</a:t>
            </a:r>
          </a:p>
        </p:txBody>
      </p:sp>
      <p:sp>
        <p:nvSpPr>
          <p:cNvPr id="4" name="Rectangle 3"/>
          <p:cNvSpPr/>
          <p:nvPr/>
        </p:nvSpPr>
        <p:spPr>
          <a:xfrm>
            <a:off x="0" y="2133600"/>
            <a:ext cx="2111797"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US" b="1" dirty="0"/>
              <a:t>Flux control method</a:t>
            </a:r>
            <a:endParaRPr lang="en-US" dirty="0"/>
          </a:p>
        </p:txBody>
      </p:sp>
      <p:sp>
        <p:nvSpPr>
          <p:cNvPr id="5" name="Rectangle 4"/>
          <p:cNvSpPr/>
          <p:nvPr/>
        </p:nvSpPr>
        <p:spPr>
          <a:xfrm>
            <a:off x="0" y="2514600"/>
            <a:ext cx="9144000" cy="923330"/>
          </a:xfrm>
          <a:prstGeom prst="rect">
            <a:avLst/>
          </a:prstGeom>
        </p:spPr>
        <p:txBody>
          <a:bodyPr wrap="square">
            <a:spAutoFit/>
          </a:bodyPr>
          <a:lstStyle/>
          <a:p>
            <a:r>
              <a:rPr lang="en-US" dirty="0"/>
              <a:t>It is based on the fact that by varying the flux </a:t>
            </a:r>
            <a:r>
              <a:rPr lang="en-US" dirty="0" smtClean="0"/>
              <a:t>Ø</a:t>
            </a:r>
            <a:r>
              <a:rPr lang="en-US" dirty="0" smtClean="0"/>
              <a:t> </a:t>
            </a:r>
            <a:r>
              <a:rPr lang="en-US" dirty="0"/>
              <a:t>the motor speed (N </a:t>
            </a:r>
            <a:r>
              <a:rPr lang="en-US" dirty="0" smtClean="0"/>
              <a:t>= 1/Ø) </a:t>
            </a:r>
            <a:r>
              <a:rPr lang="en-US" dirty="0" smtClean="0"/>
              <a:t>can be </a:t>
            </a:r>
            <a:r>
              <a:rPr lang="en-US" dirty="0"/>
              <a:t>changed and hence the name flux control method. In this method, a </a:t>
            </a:r>
            <a:r>
              <a:rPr lang="en-US" dirty="0" smtClean="0"/>
              <a:t>variable resistance </a:t>
            </a:r>
            <a:r>
              <a:rPr lang="en-US" dirty="0"/>
              <a:t>(known as shunt field rheostat) is placed in series with shunt </a:t>
            </a:r>
            <a:r>
              <a:rPr lang="en-US" dirty="0" smtClean="0"/>
              <a:t>field winding </a:t>
            </a:r>
            <a:r>
              <a:rPr lang="en-US" dirty="0"/>
              <a:t>as shown in Fig.</a:t>
            </a:r>
          </a:p>
        </p:txBody>
      </p:sp>
      <p:pic>
        <p:nvPicPr>
          <p:cNvPr id="2050" name="Picture 2"/>
          <p:cNvPicPr>
            <a:picLocks noChangeAspect="1" noChangeArrowheads="1"/>
          </p:cNvPicPr>
          <p:nvPr/>
        </p:nvPicPr>
        <p:blipFill>
          <a:blip r:embed="rId2" cstate="print"/>
          <a:srcRect/>
          <a:stretch>
            <a:fillRect/>
          </a:stretch>
        </p:blipFill>
        <p:spPr bwMode="auto">
          <a:xfrm>
            <a:off x="6477000" y="3276600"/>
            <a:ext cx="2476500" cy="1995768"/>
          </a:xfrm>
          <a:prstGeom prst="rect">
            <a:avLst/>
          </a:prstGeom>
          <a:noFill/>
          <a:ln w="9525">
            <a:noFill/>
            <a:miter lim="800000"/>
            <a:headEnd/>
            <a:tailEnd/>
          </a:ln>
        </p:spPr>
      </p:pic>
      <p:sp>
        <p:nvSpPr>
          <p:cNvPr id="7" name="Rectangle 6"/>
          <p:cNvSpPr/>
          <p:nvPr/>
        </p:nvSpPr>
        <p:spPr>
          <a:xfrm>
            <a:off x="0" y="3657600"/>
            <a:ext cx="6477000" cy="923330"/>
          </a:xfrm>
          <a:prstGeom prst="rect">
            <a:avLst/>
          </a:prstGeom>
        </p:spPr>
        <p:txBody>
          <a:bodyPr wrap="square">
            <a:spAutoFit/>
          </a:bodyPr>
          <a:lstStyle/>
          <a:p>
            <a:r>
              <a:rPr lang="en-US" dirty="0"/>
              <a:t>The shunt field rheostat reduces the shunt field current </a:t>
            </a:r>
            <a:r>
              <a:rPr lang="en-US" dirty="0" err="1"/>
              <a:t>Ish</a:t>
            </a:r>
            <a:r>
              <a:rPr lang="en-US" dirty="0"/>
              <a:t> and hence the flux </a:t>
            </a:r>
            <a:r>
              <a:rPr lang="en-US" dirty="0" smtClean="0"/>
              <a:t>. </a:t>
            </a:r>
            <a:r>
              <a:rPr lang="en-US" dirty="0" smtClean="0"/>
              <a:t>Therefore</a:t>
            </a:r>
            <a:r>
              <a:rPr lang="en-US" dirty="0"/>
              <a:t>, we can only raise the speed of the motor above the normal </a:t>
            </a:r>
            <a:r>
              <a:rPr lang="en-US" dirty="0" smtClean="0"/>
              <a:t>speed.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8915400" cy="2862322"/>
          </a:xfrm>
          <a:prstGeom prst="rect">
            <a:avLst/>
          </a:prstGeom>
        </p:spPr>
        <p:txBody>
          <a:bodyPr wrap="square">
            <a:spAutoFit/>
          </a:bodyPr>
          <a:lstStyle/>
          <a:p>
            <a:r>
              <a:rPr lang="en-US" b="1" dirty="0"/>
              <a:t>Advantages</a:t>
            </a:r>
          </a:p>
          <a:p>
            <a:r>
              <a:rPr lang="en-US" dirty="0"/>
              <a:t>(</a:t>
            </a:r>
            <a:r>
              <a:rPr lang="en-US" dirty="0" err="1"/>
              <a:t>i</a:t>
            </a:r>
            <a:r>
              <a:rPr lang="en-US" dirty="0"/>
              <a:t>) This is an easy and convenient method.</a:t>
            </a:r>
          </a:p>
          <a:p>
            <a:r>
              <a:rPr lang="en-US" dirty="0"/>
              <a:t>(ii) It is an inexpensive method since very little power is wasted in the </a:t>
            </a:r>
            <a:r>
              <a:rPr lang="en-US" dirty="0" smtClean="0"/>
              <a:t>shunt field </a:t>
            </a:r>
            <a:r>
              <a:rPr lang="en-US" dirty="0"/>
              <a:t>rheostat due to relatively small value of </a:t>
            </a:r>
            <a:r>
              <a:rPr lang="en-US" dirty="0" err="1"/>
              <a:t>Ish</a:t>
            </a:r>
            <a:r>
              <a:rPr lang="en-US" dirty="0"/>
              <a:t>.</a:t>
            </a:r>
          </a:p>
          <a:p>
            <a:r>
              <a:rPr lang="en-US" dirty="0"/>
              <a:t>(iii) The speed control exercised by this method is independent of load on </a:t>
            </a:r>
            <a:r>
              <a:rPr lang="en-US" dirty="0" smtClean="0"/>
              <a:t>the machine</a:t>
            </a:r>
            <a:r>
              <a:rPr lang="en-US" dirty="0"/>
              <a:t>.</a:t>
            </a:r>
          </a:p>
          <a:p>
            <a:endParaRPr lang="en-US" b="1" dirty="0" smtClean="0"/>
          </a:p>
          <a:p>
            <a:endParaRPr lang="en-US" b="1" dirty="0"/>
          </a:p>
          <a:p>
            <a:r>
              <a:rPr lang="en-US" b="1" dirty="0" smtClean="0"/>
              <a:t>Disadvantages</a:t>
            </a:r>
            <a:endParaRPr lang="en-US" b="1" dirty="0"/>
          </a:p>
          <a:p>
            <a:r>
              <a:rPr lang="en-US" dirty="0"/>
              <a:t>(</a:t>
            </a:r>
            <a:r>
              <a:rPr lang="en-US" dirty="0" err="1"/>
              <a:t>i</a:t>
            </a:r>
            <a:r>
              <a:rPr lang="en-US" dirty="0"/>
              <a:t>) </a:t>
            </a:r>
            <a:r>
              <a:rPr lang="en-US" dirty="0" smtClean="0"/>
              <a:t>There </a:t>
            </a:r>
            <a:r>
              <a:rPr lang="en-US" dirty="0"/>
              <a:t>is a limit to the maximum speed obtainable by this method. It </a:t>
            </a:r>
            <a:r>
              <a:rPr lang="en-US" dirty="0" smtClean="0"/>
              <a:t>is because </a:t>
            </a:r>
            <a:r>
              <a:rPr lang="en-US" dirty="0"/>
              <a:t>if the flux is too much weakened, commutation becomes poorer</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477328"/>
          </a:xfrm>
          <a:prstGeom prst="rect">
            <a:avLst/>
          </a:prstGeom>
        </p:spPr>
        <p:txBody>
          <a:bodyPr wrap="square">
            <a:spAutoFit/>
          </a:bodyPr>
          <a:lstStyle/>
          <a:p>
            <a:r>
              <a:rPr lang="en-US" b="1" dirty="0"/>
              <a:t>Armature control method</a:t>
            </a:r>
          </a:p>
          <a:p>
            <a:r>
              <a:rPr lang="en-US" dirty="0"/>
              <a:t>This method is based on the fact that by varying the voltage available across </a:t>
            </a:r>
            <a:r>
              <a:rPr lang="en-US" dirty="0" smtClean="0"/>
              <a:t>the armature</a:t>
            </a:r>
            <a:r>
              <a:rPr lang="en-US" dirty="0"/>
              <a:t>, the back </a:t>
            </a:r>
            <a:r>
              <a:rPr lang="en-US" dirty="0" err="1"/>
              <a:t>e.m.f</a:t>
            </a:r>
            <a:r>
              <a:rPr lang="en-US" dirty="0"/>
              <a:t> and hence the speed of the motor can be changed. </a:t>
            </a:r>
            <a:r>
              <a:rPr lang="en-US" dirty="0" smtClean="0"/>
              <a:t>This </a:t>
            </a:r>
            <a:r>
              <a:rPr lang="en-US" dirty="0"/>
              <a:t>is done by inserting a </a:t>
            </a:r>
            <a:r>
              <a:rPr lang="en-US" dirty="0" smtClean="0"/>
              <a:t>variable </a:t>
            </a:r>
            <a:r>
              <a:rPr lang="en-US" dirty="0"/>
              <a:t>resistance RC (known as controller resistance) </a:t>
            </a:r>
            <a:r>
              <a:rPr lang="en-US" dirty="0" smtClean="0"/>
              <a:t>in series </a:t>
            </a:r>
            <a:r>
              <a:rPr lang="en-US" dirty="0"/>
              <a:t>with the armature as shown in Fig.</a:t>
            </a:r>
          </a:p>
        </p:txBody>
      </p:sp>
      <p:pic>
        <p:nvPicPr>
          <p:cNvPr id="3074" name="Picture 2"/>
          <p:cNvPicPr>
            <a:picLocks noChangeAspect="1" noChangeArrowheads="1"/>
          </p:cNvPicPr>
          <p:nvPr/>
        </p:nvPicPr>
        <p:blipFill>
          <a:blip r:embed="rId2" cstate="print"/>
          <a:srcRect/>
          <a:stretch>
            <a:fillRect/>
          </a:stretch>
        </p:blipFill>
        <p:spPr bwMode="auto">
          <a:xfrm>
            <a:off x="533400" y="1524000"/>
            <a:ext cx="3962400" cy="290293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648200" y="1600200"/>
            <a:ext cx="3984174" cy="2824163"/>
          </a:xfrm>
          <a:prstGeom prst="rect">
            <a:avLst/>
          </a:prstGeom>
          <a:noFill/>
          <a:ln w="9525">
            <a:noFill/>
            <a:miter lim="800000"/>
            <a:headEnd/>
            <a:tailEnd/>
          </a:ln>
        </p:spPr>
      </p:pic>
      <p:sp>
        <p:nvSpPr>
          <p:cNvPr id="5" name="Rectangle 4"/>
          <p:cNvSpPr/>
          <p:nvPr/>
        </p:nvSpPr>
        <p:spPr>
          <a:xfrm>
            <a:off x="228600" y="4800600"/>
            <a:ext cx="4572000" cy="646331"/>
          </a:xfrm>
          <a:prstGeom prst="rect">
            <a:avLst/>
          </a:prstGeom>
        </p:spPr>
        <p:txBody>
          <a:bodyPr>
            <a:spAutoFit/>
          </a:bodyPr>
          <a:lstStyle/>
          <a:p>
            <a:r>
              <a:rPr lang="pt-BR" dirty="0"/>
              <a:t>N </a:t>
            </a:r>
            <a:r>
              <a:rPr lang="pt-BR" dirty="0" smtClean="0"/>
              <a:t>          </a:t>
            </a:r>
            <a:r>
              <a:rPr lang="pt-BR" dirty="0"/>
              <a:t>V - Ia (Ra + RC )</a:t>
            </a:r>
          </a:p>
          <a:p>
            <a:r>
              <a:rPr lang="en-US" dirty="0"/>
              <a:t>where RC = controller resistance</a:t>
            </a:r>
          </a:p>
        </p:txBody>
      </p:sp>
      <p:pic>
        <p:nvPicPr>
          <p:cNvPr id="6" name="Picture 2"/>
          <p:cNvPicPr>
            <a:picLocks noChangeAspect="1" noChangeArrowheads="1"/>
          </p:cNvPicPr>
          <p:nvPr/>
        </p:nvPicPr>
        <p:blipFill>
          <a:blip r:embed="rId4" cstate="print"/>
          <a:srcRect/>
          <a:stretch>
            <a:fillRect/>
          </a:stretch>
        </p:blipFill>
        <p:spPr bwMode="auto">
          <a:xfrm>
            <a:off x="609600" y="4876800"/>
            <a:ext cx="299402" cy="26417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923330"/>
          </a:xfrm>
          <a:prstGeom prst="rect">
            <a:avLst/>
          </a:prstGeom>
        </p:spPr>
        <p:txBody>
          <a:bodyPr wrap="square">
            <a:spAutoFit/>
          </a:bodyPr>
          <a:lstStyle/>
          <a:p>
            <a:r>
              <a:rPr lang="en-US" dirty="0"/>
              <a:t>Due to voltage drop in the controller resistance, the back </a:t>
            </a:r>
            <a:r>
              <a:rPr lang="en-US" dirty="0" err="1"/>
              <a:t>e.m.f</a:t>
            </a:r>
            <a:r>
              <a:rPr lang="en-US" dirty="0"/>
              <a:t>. (</a:t>
            </a:r>
            <a:r>
              <a:rPr lang="en-US" dirty="0" err="1"/>
              <a:t>Eb</a:t>
            </a:r>
            <a:r>
              <a:rPr lang="en-US" dirty="0"/>
              <a:t>) </a:t>
            </a:r>
            <a:r>
              <a:rPr lang="en-US" dirty="0" smtClean="0"/>
              <a:t>is decreased</a:t>
            </a:r>
            <a:r>
              <a:rPr lang="en-US" dirty="0"/>
              <a:t>. </a:t>
            </a:r>
            <a:r>
              <a:rPr lang="en-US" dirty="0" smtClean="0"/>
              <a:t>Since N      </a:t>
            </a:r>
            <a:r>
              <a:rPr lang="en-US" dirty="0" err="1" smtClean="0"/>
              <a:t>Eb</a:t>
            </a:r>
            <a:r>
              <a:rPr lang="en-US" dirty="0"/>
              <a:t>, the speed of the motor is reduced. The highest </a:t>
            </a:r>
            <a:r>
              <a:rPr lang="en-US" dirty="0" smtClean="0"/>
              <a:t>speed obtainable </a:t>
            </a:r>
            <a:r>
              <a:rPr lang="en-US" dirty="0"/>
              <a:t>is </a:t>
            </a:r>
            <a:r>
              <a:rPr lang="en-US" dirty="0" smtClean="0"/>
              <a:t> corresponding </a:t>
            </a:r>
            <a:r>
              <a:rPr lang="en-US" dirty="0"/>
              <a:t>to RC = 0 i.e., normal speed. Hence, this </a:t>
            </a:r>
            <a:r>
              <a:rPr lang="en-US" dirty="0" smtClean="0"/>
              <a:t>method can </a:t>
            </a:r>
            <a:r>
              <a:rPr lang="en-US" dirty="0"/>
              <a:t>only provide speeds below </a:t>
            </a:r>
            <a:r>
              <a:rPr lang="en-US" dirty="0" smtClean="0"/>
              <a:t>then </a:t>
            </a:r>
            <a:r>
              <a:rPr lang="en-US" dirty="0"/>
              <a:t>normal speed</a:t>
            </a:r>
          </a:p>
        </p:txBody>
      </p:sp>
      <p:pic>
        <p:nvPicPr>
          <p:cNvPr id="4098" name="Picture 2"/>
          <p:cNvPicPr>
            <a:picLocks noChangeAspect="1" noChangeArrowheads="1"/>
          </p:cNvPicPr>
          <p:nvPr/>
        </p:nvPicPr>
        <p:blipFill>
          <a:blip r:embed="rId2" cstate="print"/>
          <a:srcRect/>
          <a:stretch>
            <a:fillRect/>
          </a:stretch>
        </p:blipFill>
        <p:spPr bwMode="auto">
          <a:xfrm>
            <a:off x="8382000" y="609600"/>
            <a:ext cx="299402" cy="264178"/>
          </a:xfrm>
          <a:prstGeom prst="rect">
            <a:avLst/>
          </a:prstGeom>
          <a:noFill/>
          <a:ln w="9525">
            <a:noFill/>
            <a:miter lim="800000"/>
            <a:headEnd/>
            <a:tailEnd/>
          </a:ln>
        </p:spPr>
      </p:pic>
      <p:sp>
        <p:nvSpPr>
          <p:cNvPr id="4" name="Rectangle 3"/>
          <p:cNvSpPr/>
          <p:nvPr/>
        </p:nvSpPr>
        <p:spPr>
          <a:xfrm>
            <a:off x="0" y="1676400"/>
            <a:ext cx="9144000" cy="3416320"/>
          </a:xfrm>
          <a:prstGeom prst="rect">
            <a:avLst/>
          </a:prstGeom>
        </p:spPr>
        <p:txBody>
          <a:bodyPr wrap="square">
            <a:spAutoFit/>
          </a:bodyPr>
          <a:lstStyle/>
          <a:p>
            <a:r>
              <a:rPr lang="en-US" b="1" dirty="0"/>
              <a:t>Disadvantages</a:t>
            </a:r>
          </a:p>
          <a:p>
            <a:r>
              <a:rPr lang="en-US" dirty="0"/>
              <a:t>(</a:t>
            </a:r>
            <a:r>
              <a:rPr lang="en-US" dirty="0" err="1"/>
              <a:t>i</a:t>
            </a:r>
            <a:r>
              <a:rPr lang="en-US" dirty="0"/>
              <a:t>) A large amount of power is wasted in the controller resistance since </a:t>
            </a:r>
            <a:r>
              <a:rPr lang="en-US" dirty="0" smtClean="0"/>
              <a:t>it carries </a:t>
            </a:r>
            <a:r>
              <a:rPr lang="en-US" dirty="0"/>
              <a:t>full armature current Ia.</a:t>
            </a:r>
          </a:p>
          <a:p>
            <a:r>
              <a:rPr lang="en-US" dirty="0"/>
              <a:t>(ii) The speed varies widely with load since the speed depends upon </a:t>
            </a:r>
            <a:r>
              <a:rPr lang="en-US" dirty="0" smtClean="0"/>
              <a:t>the voltage </a:t>
            </a:r>
            <a:r>
              <a:rPr lang="en-US" dirty="0"/>
              <a:t>drop in the controller resistance and hence on the armature </a:t>
            </a:r>
            <a:r>
              <a:rPr lang="en-US" dirty="0" smtClean="0"/>
              <a:t>current demanded </a:t>
            </a:r>
            <a:r>
              <a:rPr lang="en-US" dirty="0"/>
              <a:t>by the load.</a:t>
            </a:r>
          </a:p>
          <a:p>
            <a:r>
              <a:rPr lang="en-US" dirty="0"/>
              <a:t>(iii) The output and efficiency of the motor are reduced.</a:t>
            </a:r>
          </a:p>
          <a:p>
            <a:r>
              <a:rPr lang="en-US" dirty="0"/>
              <a:t>(iv) This method results in poor speed </a:t>
            </a:r>
            <a:r>
              <a:rPr lang="en-US" dirty="0" smtClean="0"/>
              <a:t>regulation.</a:t>
            </a:r>
          </a:p>
          <a:p>
            <a:endParaRPr lang="en-US" dirty="0"/>
          </a:p>
          <a:p>
            <a:endParaRPr lang="en-US" dirty="0" smtClean="0"/>
          </a:p>
          <a:p>
            <a:endParaRPr lang="en-US" dirty="0"/>
          </a:p>
          <a:p>
            <a:r>
              <a:rPr lang="en-US" b="1" dirty="0"/>
              <a:t>Note. The armature control method is a very common method for the </a:t>
            </a:r>
            <a:r>
              <a:rPr lang="en-US" b="1" dirty="0" smtClean="0"/>
              <a:t>speed control </a:t>
            </a:r>
            <a:r>
              <a:rPr lang="en-US" b="1" dirty="0"/>
              <a:t>of </a:t>
            </a:r>
            <a:r>
              <a:rPr lang="en-US" b="1" dirty="0" err="1"/>
              <a:t>d.c</a:t>
            </a:r>
            <a:r>
              <a:rPr lang="en-US" b="1" dirty="0"/>
              <a:t>. series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15400" cy="3970318"/>
          </a:xfrm>
          <a:prstGeom prst="rect">
            <a:avLst/>
          </a:prstGeom>
        </p:spPr>
        <p:txBody>
          <a:bodyPr wrap="square">
            <a:spAutoFit/>
          </a:bodyPr>
          <a:lstStyle/>
          <a:p>
            <a:r>
              <a:rPr lang="en-US" b="1" dirty="0"/>
              <a:t>Voltage control </a:t>
            </a:r>
            <a:r>
              <a:rPr lang="en-US" b="1" dirty="0" smtClean="0"/>
              <a:t>method:</a:t>
            </a:r>
            <a:endParaRPr lang="en-US" b="1" dirty="0"/>
          </a:p>
          <a:p>
            <a:r>
              <a:rPr lang="en-US" dirty="0"/>
              <a:t>In this method, the voltage source supplying the field current is different </a:t>
            </a:r>
            <a:r>
              <a:rPr lang="en-US" dirty="0" smtClean="0"/>
              <a:t>from that </a:t>
            </a:r>
            <a:r>
              <a:rPr lang="en-US" dirty="0"/>
              <a:t>which supplies the armature. This method avoids the disadvantages of </a:t>
            </a:r>
            <a:r>
              <a:rPr lang="en-US" dirty="0" smtClean="0"/>
              <a:t>poor speed </a:t>
            </a:r>
            <a:r>
              <a:rPr lang="en-US" dirty="0"/>
              <a:t>regulation and low efficiency as in armature control method</a:t>
            </a:r>
            <a:r>
              <a:rPr lang="en-US" dirty="0" smtClean="0"/>
              <a:t>. </a:t>
            </a:r>
            <a:r>
              <a:rPr lang="en-US" dirty="0"/>
              <a:t>However, </a:t>
            </a:r>
            <a:r>
              <a:rPr lang="en-US" dirty="0" smtClean="0"/>
              <a:t>it is </a:t>
            </a:r>
            <a:r>
              <a:rPr lang="en-US" dirty="0"/>
              <a:t>quite expensive. Therefore, this method of speed control is employed for </a:t>
            </a:r>
            <a:r>
              <a:rPr lang="en-US" dirty="0" smtClean="0"/>
              <a:t>large size </a:t>
            </a:r>
            <a:r>
              <a:rPr lang="en-US" dirty="0"/>
              <a:t>motors where efficiency is of great importance</a:t>
            </a:r>
            <a:r>
              <a:rPr lang="en-US" dirty="0" smtClean="0"/>
              <a:t>.</a:t>
            </a:r>
          </a:p>
          <a:p>
            <a:endParaRPr lang="en-US" dirty="0"/>
          </a:p>
          <a:p>
            <a:endParaRPr lang="en-US" dirty="0"/>
          </a:p>
          <a:p>
            <a:r>
              <a:rPr lang="en-US" dirty="0"/>
              <a:t>(</a:t>
            </a:r>
            <a:r>
              <a:rPr lang="en-US" dirty="0" err="1"/>
              <a:t>i</a:t>
            </a:r>
            <a:r>
              <a:rPr lang="en-US" dirty="0"/>
              <a:t>) </a:t>
            </a:r>
            <a:r>
              <a:rPr lang="en-US" b="1" dirty="0"/>
              <a:t>Multiple voltage control. In this method, the shunt field of the motor </a:t>
            </a:r>
            <a:r>
              <a:rPr lang="en-US" b="1" dirty="0" smtClean="0"/>
              <a:t>is </a:t>
            </a:r>
            <a:r>
              <a:rPr lang="en-US" dirty="0" smtClean="0"/>
              <a:t>connected </a:t>
            </a:r>
            <a:r>
              <a:rPr lang="en-US" dirty="0"/>
              <a:t>permanently across a-fixed voltage source. The armature can </a:t>
            </a:r>
            <a:r>
              <a:rPr lang="en-US" dirty="0" smtClean="0"/>
              <a:t>be connected </a:t>
            </a:r>
            <a:r>
              <a:rPr lang="en-US" dirty="0"/>
              <a:t>across several different voltages through a suitable switchgear</a:t>
            </a:r>
            <a:r>
              <a:rPr lang="en-US" dirty="0" smtClean="0"/>
              <a:t>. In </a:t>
            </a:r>
            <a:r>
              <a:rPr lang="en-US" dirty="0"/>
              <a:t>this way, voltage applied across the armature can be changed. The </a:t>
            </a:r>
            <a:r>
              <a:rPr lang="en-US" dirty="0" smtClean="0"/>
              <a:t>speed will </a:t>
            </a:r>
            <a:r>
              <a:rPr lang="en-US" dirty="0"/>
              <a:t>be approximately proportional to the voltage applied across </a:t>
            </a:r>
            <a:r>
              <a:rPr lang="en-US" dirty="0" smtClean="0"/>
              <a:t>the armature</a:t>
            </a:r>
            <a:r>
              <a:rPr lang="en-US" dirty="0"/>
              <a:t>. Intermediate speeds can be obtained by means of a shunt field</a:t>
            </a:r>
          </a:p>
          <a:p>
            <a:r>
              <a:rPr lang="en-US" dirty="0" smtClean="0"/>
              <a:t>regulator.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81000"/>
            <a:ext cx="2309991"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t>Ward-Leonard System:</a:t>
            </a:r>
            <a:endParaRPr lang="en-US" dirty="0"/>
          </a:p>
        </p:txBody>
      </p:sp>
      <p:sp>
        <p:nvSpPr>
          <p:cNvPr id="3" name="Rectangle 2"/>
          <p:cNvSpPr/>
          <p:nvPr/>
        </p:nvSpPr>
        <p:spPr>
          <a:xfrm>
            <a:off x="0" y="990600"/>
            <a:ext cx="9144000" cy="3416320"/>
          </a:xfrm>
          <a:prstGeom prst="rect">
            <a:avLst/>
          </a:prstGeom>
        </p:spPr>
        <p:txBody>
          <a:bodyPr wrap="square">
            <a:spAutoFit/>
          </a:bodyPr>
          <a:lstStyle/>
          <a:p>
            <a:pPr algn="just"/>
            <a:r>
              <a:rPr lang="en-US" dirty="0" smtClean="0"/>
              <a:t>This system is used where an unusually wide and very sensitive speed control is required as for colliery winders, electric excavators, elevators and the main drives in steel mills and blooming and paper mills. M1 is the main motor whose speed control is required. The field of this motor is permanently connected across the dc supply lines. By applying a variable voltage across its armature, any desired speed can be obtained. This variable voltage is supplied by a motor-generator set which consists of either a dc or an ac motor M2 directly coupled to generator G. The motor M2 runs at an approximately constant speed. The output voltage of G is directly fed to the main motor M1. The voltage of the generator can be varied from zero up to its maximum value by means of its field regulator. By reversing the direction of the field current of G by means of the reversing switch RS, generated voltage can be reversed and hence the direction of rotation of M1. It should be remembered that motor generator set always runs in the same direction..</a:t>
            </a:r>
            <a:endParaRPr lang="en-US" dirty="0"/>
          </a:p>
        </p:txBody>
      </p:sp>
      <p:pic>
        <p:nvPicPr>
          <p:cNvPr id="5" name="Picture 2" descr="C:\Users\Sho\Downloads\Ward-Leonard-Method-of-Speed-Control.png"/>
          <p:cNvPicPr>
            <a:picLocks noChangeAspect="1" noChangeArrowheads="1"/>
          </p:cNvPicPr>
          <p:nvPr/>
        </p:nvPicPr>
        <p:blipFill>
          <a:blip r:embed="rId2" cstate="print"/>
          <a:srcRect/>
          <a:stretch>
            <a:fillRect/>
          </a:stretch>
        </p:blipFill>
        <p:spPr bwMode="auto">
          <a:xfrm>
            <a:off x="2286000" y="4114800"/>
            <a:ext cx="4038600" cy="251784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ho\Downloads\Ward-Leonard-Method-of-Speed-Control.png"/>
          <p:cNvPicPr>
            <a:picLocks noChangeAspect="1" noChangeArrowheads="1"/>
          </p:cNvPicPr>
          <p:nvPr/>
        </p:nvPicPr>
        <p:blipFill>
          <a:blip r:embed="rId2" cstate="print"/>
          <a:srcRect/>
          <a:stretch>
            <a:fillRect/>
          </a:stretch>
        </p:blipFill>
        <p:spPr bwMode="auto">
          <a:xfrm>
            <a:off x="228600" y="457200"/>
            <a:ext cx="8446260" cy="526578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1378</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dc:creator>
  <cp:lastModifiedBy>Sho</cp:lastModifiedBy>
  <cp:revision>9</cp:revision>
  <dcterms:created xsi:type="dcterms:W3CDTF">2015-04-27T09:44:18Z</dcterms:created>
  <dcterms:modified xsi:type="dcterms:W3CDTF">2015-05-11T12:10:32Z</dcterms:modified>
</cp:coreProperties>
</file>